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0"/>
  </p:notesMasterIdLst>
  <p:sldIdLst>
    <p:sldId id="703" r:id="rId2"/>
    <p:sldId id="301" r:id="rId3"/>
    <p:sldId id="704" r:id="rId4"/>
    <p:sldId id="705" r:id="rId5"/>
    <p:sldId id="707" r:id="rId6"/>
    <p:sldId id="706" r:id="rId7"/>
    <p:sldId id="708" r:id="rId8"/>
    <p:sldId id="710" r:id="rId9"/>
    <p:sldId id="701" r:id="rId10"/>
    <p:sldId id="712" r:id="rId11"/>
    <p:sldId id="711" r:id="rId12"/>
    <p:sldId id="713" r:id="rId13"/>
    <p:sldId id="716" r:id="rId14"/>
    <p:sldId id="719" r:id="rId15"/>
    <p:sldId id="714" r:id="rId16"/>
    <p:sldId id="717" r:id="rId17"/>
    <p:sldId id="715" r:id="rId18"/>
    <p:sldId id="718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bben, Kent" initials="HK" lastIdx="3" clrIdx="0">
    <p:extLst>
      <p:ext uri="{19B8F6BF-5375-455C-9EA6-DF929625EA0E}">
        <p15:presenceInfo xmlns:p15="http://schemas.microsoft.com/office/powerpoint/2012/main" userId="S-1-5-21-2844929807-1687724802-988633214-23735" providerId="AD"/>
      </p:ext>
    </p:extLst>
  </p:cmAuthor>
  <p:cmAuthor id="2" name="Hibben, Kent" initials="HK [2]" lastIdx="31" clrIdx="1">
    <p:extLst>
      <p:ext uri="{19B8F6BF-5375-455C-9EA6-DF929625EA0E}">
        <p15:presenceInfo xmlns:p15="http://schemas.microsoft.com/office/powerpoint/2012/main" userId="S::kent.hibben@hq.doe.gov::4a8fee42-5e7f-4877-a1b6-1f6c656ab1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FF1"/>
    <a:srgbClr val="3B08AC"/>
    <a:srgbClr val="6600FF"/>
    <a:srgbClr val="212F5F"/>
    <a:srgbClr val="A7FFA7"/>
    <a:srgbClr val="009E00"/>
    <a:srgbClr val="3366CC"/>
    <a:srgbClr val="00CC00"/>
    <a:srgbClr val="99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4227" autoAdjust="0"/>
  </p:normalViewPr>
  <p:slideViewPr>
    <p:cSldViewPr snapToGrid="0">
      <p:cViewPr varScale="1">
        <p:scale>
          <a:sx n="41" d="100"/>
          <a:sy n="41" d="100"/>
        </p:scale>
        <p:origin x="96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48" d="100"/>
          <a:sy n="48" d="100"/>
        </p:scale>
        <p:origin x="273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60876437953825E-2"/>
          <c:y val="9.5043887716215053E-2"/>
          <c:w val="0.83047824712409235"/>
          <c:h val="0.809912224567569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explosion val="3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38-433A-B049-1AFA928219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38-433A-B049-1AFA928219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038-433A-B049-1AFA928219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038-433A-B049-1AFA928219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038-433A-B049-1AFA9282197A}"/>
              </c:ext>
            </c:extLst>
          </c:dPt>
          <c:dLbls>
            <c:dLbl>
              <c:idx val="3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6310092937553"/>
                      <c:h val="0.185220829612492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038-433A-B049-1AFA9282197A}"/>
                </c:ext>
              </c:extLst>
            </c:dLbl>
            <c:dLbl>
              <c:idx val="4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6619862464282"/>
                      <c:h val="0.14062809289735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038-433A-B049-1AFA9282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Energy</c:v>
                </c:pt>
                <c:pt idx="1">
                  <c:v>Science</c:v>
                </c:pt>
                <c:pt idx="2">
                  <c:v>NNSA</c:v>
                </c:pt>
                <c:pt idx="3">
                  <c:v>Environmental Management</c:v>
                </c:pt>
                <c:pt idx="4">
                  <c:v>Administration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</c:v>
                </c:pt>
                <c:pt idx="1">
                  <c:v>0.17</c:v>
                </c:pt>
                <c:pt idx="2">
                  <c:v>0.44</c:v>
                </c:pt>
                <c:pt idx="3">
                  <c:v>0.2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38-433A-B049-1AFA9282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hyperlink" Target="https://kcnsc.doe.gov/missions/supply-chain-management-center" TargetMode="External"/><Relationship Id="rId1" Type="http://schemas.openxmlformats.org/officeDocument/2006/relationships/hyperlink" Target="https://www.energy.gov/management/doennsa-site-facility-management-contracts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hyperlink" Target="https://www.energy.gov/management/doennsa-site-facility-management-contracts" TargetMode="External"/><Relationship Id="rId12" Type="http://schemas.openxmlformats.org/officeDocument/2006/relationships/image" Target="../media/image24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hyperlink" Target="https://kcnsc.doe.gov/missions/supply-chain-management-center" TargetMode="External"/><Relationship Id="rId4" Type="http://schemas.openxmlformats.org/officeDocument/2006/relationships/image" Target="../media/image18.svg"/><Relationship Id="rId9" Type="http://schemas.openxmlformats.org/officeDocument/2006/relationships/image" Target="../media/image22.svg"/><Relationship Id="rId1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97622-075C-4099-93FF-92522D01029A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0E8629-D9B5-42CE-9483-A62812FE619F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History and Mission 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1A81E3B1-C52A-4BBB-9A39-A85BE4D4182D}" type="parTrans" cxnId="{1FB9168A-5546-425E-8A31-856FBB5CA70F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01046761-5705-4422-8604-BB48D11F69EA}" type="sibTrans" cxnId="{1FB9168A-5546-425E-8A31-856FBB5CA70F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996CB265-CE84-4F98-AA89-CA54F16F45CF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DOE/NNSA Sites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956AEEC3-6F57-4A39-87C4-3AC09BD324F9}" type="parTrans" cxnId="{390F5B6F-9C5D-4AB5-8698-1A556EBCC68F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A11E2C46-6319-4F79-A537-C9CB8156D34B}" type="sibTrans" cxnId="{390F5B6F-9C5D-4AB5-8698-1A556EBCC68F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AC8B6A3B-10CF-484D-B0C7-CE21B50E245E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DOE Organizational Chart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9D98601A-044D-43EC-8182-E878669DF73C}" type="parTrans" cxnId="{233708E8-E0BC-41DD-9A9A-BF94E8A1745D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E2A18BD5-AFDD-4CE1-A062-5CF3F7577E7E}" type="sibTrans" cxnId="{233708E8-E0BC-41DD-9A9A-BF94E8A1745D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903CF9A8-5235-40B9-B18F-24EE8DC73185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DOE Budget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63DDEACB-0395-4BA1-868B-13F191B8213B}" type="parTrans" cxnId="{6A81E78A-1EDE-4DF4-BCD6-233F3B99D2EF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D54BECBB-A66C-42EA-AB48-2FA388D648F1}" type="sibTrans" cxnId="{6A81E78A-1EDE-4DF4-BCD6-233F3B99D2EF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53990224-4EEE-488E-864F-0C912DB987A9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OSDBU Mission and Strategic Objectives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8B3F4A03-F01B-426E-8EAB-6218BFA8B13F}" type="parTrans" cxnId="{B10EB7BE-3E6C-492E-B0D1-170A3591C61B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22F1C296-B60A-450F-9FEE-58E2CAD22023}" type="sibTrans" cxnId="{B10EB7BE-3E6C-492E-B0D1-170A3591C61B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92D081FF-4F23-4783-A4B1-28DF6D496F8E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DOE’s Small Business Accomplishments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C4C11397-9180-4593-A975-74B36F33530A}" type="parTrans" cxnId="{FE07B11D-C522-42DA-AB45-CC95095C38F5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7C424734-A0C3-4DFE-B9F1-3D76E693C99A}" type="sibTrans" cxnId="{FE07B11D-C522-42DA-AB45-CC95095C38F5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674BBE0D-DA59-4EF0-A98F-569752F1F905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What and How DOE Buys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30CBCEAA-E21B-4C9F-AFEF-EAC21AD41D8D}" type="parTrans" cxnId="{D3B5AE66-3B13-4252-9D27-5B09549216F3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9B2CF898-5D0A-474D-8416-70AE9686654E}" type="sibTrans" cxnId="{D3B5AE66-3B13-4252-9D27-5B09549216F3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348301B5-C00F-4703-8F4F-2EF27DE7E60C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Subcontracting Opportunities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4481A662-8097-4BC9-8A99-903895D61439}" type="parTrans" cxnId="{C0E39B1D-9A15-408A-9B65-1FC5EA6DA3DF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A40F9E62-B325-4B0F-BA59-F883727D54C5}" type="sibTrans" cxnId="{C0E39B1D-9A15-408A-9B65-1FC5EA6DA3DF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16D16C5A-5327-468D-855F-AEB74A7246F9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Tips to Increase Success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9C8F7BB9-1FD8-4901-B19B-1E8329DC7071}" type="parTrans" cxnId="{A493A8BC-A9DC-4972-A2EE-2EC042E601F8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E0358736-C181-49CB-AB3E-9BA4C04A077B}" type="sibTrans" cxnId="{A493A8BC-A9DC-4972-A2EE-2EC042E601F8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BE95B5D9-2292-4CAD-B7A2-F95DF0D412F3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Upcoming Events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E898D5A2-45D8-4741-B3D9-995CDC8B9C19}" type="parTrans" cxnId="{16FD1A34-705E-4B82-9BC8-C737D4482C00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3F5B5508-8FE5-4B1A-A602-3465F28DE509}" type="sibTrans" cxnId="{16FD1A34-705E-4B82-9BC8-C737D4482C00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73A5601D-8722-4CBF-8F23-4B3DD5F31BAF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DOE OSDBU Support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E541BFB8-1FF4-45AD-AF63-E580BD9D9598}" type="parTrans" cxnId="{48CF47DD-7E7A-4963-A0EF-93F26AF1A5C9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2EB0E1D6-BA97-4B23-B395-3C16E3CC5704}" type="sibTrans" cxnId="{48CF47DD-7E7A-4963-A0EF-93F26AF1A5C9}">
      <dgm:prSet/>
      <dgm:spPr/>
      <dgm:t>
        <a:bodyPr/>
        <a:lstStyle/>
        <a:p>
          <a:endParaRPr lang="en-US" sz="2800">
            <a:solidFill>
              <a:schemeClr val="accent5">
                <a:lumMod val="75000"/>
              </a:schemeClr>
            </a:solidFill>
          </a:endParaRPr>
        </a:p>
      </dgm:t>
    </dgm:pt>
    <dgm:pt modelId="{2B7C2DFD-3CBD-40A1-8C18-F5E9108CB6FF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</a:rPr>
            <a:t>Important Links</a:t>
          </a:r>
          <a:endParaRPr lang="en-US" sz="2400" dirty="0">
            <a:solidFill>
              <a:schemeClr val="accent5">
                <a:lumMod val="75000"/>
              </a:schemeClr>
            </a:solidFill>
          </a:endParaRPr>
        </a:p>
      </dgm:t>
    </dgm:pt>
    <dgm:pt modelId="{7689BB0D-7FCB-459F-850F-245C29857EE9}" type="parTrans" cxnId="{75630C40-72A9-4388-A27E-968D02A6AE62}">
      <dgm:prSet/>
      <dgm:spPr/>
      <dgm:t>
        <a:bodyPr/>
        <a:lstStyle/>
        <a:p>
          <a:endParaRPr lang="en-US"/>
        </a:p>
      </dgm:t>
    </dgm:pt>
    <dgm:pt modelId="{70DBD3A3-2423-4B7C-9E43-A40F9ED80844}" type="sibTrans" cxnId="{75630C40-72A9-4388-A27E-968D02A6AE62}">
      <dgm:prSet/>
      <dgm:spPr/>
      <dgm:t>
        <a:bodyPr/>
        <a:lstStyle/>
        <a:p>
          <a:endParaRPr lang="en-US"/>
        </a:p>
      </dgm:t>
    </dgm:pt>
    <dgm:pt modelId="{DF34A84D-00D7-4B9F-BD6C-D9A0B54A4D5D}" type="pres">
      <dgm:prSet presAssocID="{0E697622-075C-4099-93FF-92522D01029A}" presName="vert0" presStyleCnt="0">
        <dgm:presLayoutVars>
          <dgm:dir/>
          <dgm:animOne val="branch"/>
          <dgm:animLvl val="lvl"/>
        </dgm:presLayoutVars>
      </dgm:prSet>
      <dgm:spPr/>
    </dgm:pt>
    <dgm:pt modelId="{A3A5713D-ADF5-492F-90FF-70F40A14B5E4}" type="pres">
      <dgm:prSet presAssocID="{0A0E8629-D9B5-42CE-9483-A62812FE619F}" presName="thickLine" presStyleLbl="alignNode1" presStyleIdx="0" presStyleCnt="12"/>
      <dgm:spPr/>
    </dgm:pt>
    <dgm:pt modelId="{8166109F-C86A-4FB9-B5C3-C1EF901A225B}" type="pres">
      <dgm:prSet presAssocID="{0A0E8629-D9B5-42CE-9483-A62812FE619F}" presName="horz1" presStyleCnt="0"/>
      <dgm:spPr/>
    </dgm:pt>
    <dgm:pt modelId="{D8A91EFE-B7E2-4A43-97C6-7BDAA706B75B}" type="pres">
      <dgm:prSet presAssocID="{0A0E8629-D9B5-42CE-9483-A62812FE619F}" presName="tx1" presStyleLbl="revTx" presStyleIdx="0" presStyleCnt="12"/>
      <dgm:spPr/>
    </dgm:pt>
    <dgm:pt modelId="{66BE2B23-D317-4FFC-812E-5DFAE41718AB}" type="pres">
      <dgm:prSet presAssocID="{0A0E8629-D9B5-42CE-9483-A62812FE619F}" presName="vert1" presStyleCnt="0"/>
      <dgm:spPr/>
    </dgm:pt>
    <dgm:pt modelId="{D94AFA34-FD50-462B-9632-69BFE3C8D496}" type="pres">
      <dgm:prSet presAssocID="{996CB265-CE84-4F98-AA89-CA54F16F45CF}" presName="thickLine" presStyleLbl="alignNode1" presStyleIdx="1" presStyleCnt="12"/>
      <dgm:spPr/>
    </dgm:pt>
    <dgm:pt modelId="{1B424CF9-8FDD-4025-9E26-4AB6B0DD576B}" type="pres">
      <dgm:prSet presAssocID="{996CB265-CE84-4F98-AA89-CA54F16F45CF}" presName="horz1" presStyleCnt="0"/>
      <dgm:spPr/>
    </dgm:pt>
    <dgm:pt modelId="{BBCF265D-8AA1-4C53-8B51-C941198DEBA4}" type="pres">
      <dgm:prSet presAssocID="{996CB265-CE84-4F98-AA89-CA54F16F45CF}" presName="tx1" presStyleLbl="revTx" presStyleIdx="1" presStyleCnt="12"/>
      <dgm:spPr/>
    </dgm:pt>
    <dgm:pt modelId="{1D0B34E9-5E7E-4D36-9E7C-7FEE990FFE87}" type="pres">
      <dgm:prSet presAssocID="{996CB265-CE84-4F98-AA89-CA54F16F45CF}" presName="vert1" presStyleCnt="0"/>
      <dgm:spPr/>
    </dgm:pt>
    <dgm:pt modelId="{FEFAD627-40E9-41C0-B558-1D633AC22EF7}" type="pres">
      <dgm:prSet presAssocID="{AC8B6A3B-10CF-484D-B0C7-CE21B50E245E}" presName="thickLine" presStyleLbl="alignNode1" presStyleIdx="2" presStyleCnt="12"/>
      <dgm:spPr/>
    </dgm:pt>
    <dgm:pt modelId="{7F1F9F36-11C6-454F-AFD7-18413E0F789A}" type="pres">
      <dgm:prSet presAssocID="{AC8B6A3B-10CF-484D-B0C7-CE21B50E245E}" presName="horz1" presStyleCnt="0"/>
      <dgm:spPr/>
    </dgm:pt>
    <dgm:pt modelId="{CB84105B-9B06-4C0C-8520-06276FDD0009}" type="pres">
      <dgm:prSet presAssocID="{AC8B6A3B-10CF-484D-B0C7-CE21B50E245E}" presName="tx1" presStyleLbl="revTx" presStyleIdx="2" presStyleCnt="12"/>
      <dgm:spPr/>
    </dgm:pt>
    <dgm:pt modelId="{08235D14-567D-4DD6-B7DE-FCA0E58F5149}" type="pres">
      <dgm:prSet presAssocID="{AC8B6A3B-10CF-484D-B0C7-CE21B50E245E}" presName="vert1" presStyleCnt="0"/>
      <dgm:spPr/>
    </dgm:pt>
    <dgm:pt modelId="{D0501388-13EB-422B-8C59-D3AAE352580E}" type="pres">
      <dgm:prSet presAssocID="{903CF9A8-5235-40B9-B18F-24EE8DC73185}" presName="thickLine" presStyleLbl="alignNode1" presStyleIdx="3" presStyleCnt="12"/>
      <dgm:spPr/>
    </dgm:pt>
    <dgm:pt modelId="{AE6E41E2-93B3-4E33-81B0-40868612B1D0}" type="pres">
      <dgm:prSet presAssocID="{903CF9A8-5235-40B9-B18F-24EE8DC73185}" presName="horz1" presStyleCnt="0"/>
      <dgm:spPr/>
    </dgm:pt>
    <dgm:pt modelId="{CFE62DF2-BDBB-4367-AC6A-436D010056F4}" type="pres">
      <dgm:prSet presAssocID="{903CF9A8-5235-40B9-B18F-24EE8DC73185}" presName="tx1" presStyleLbl="revTx" presStyleIdx="3" presStyleCnt="12"/>
      <dgm:spPr/>
    </dgm:pt>
    <dgm:pt modelId="{E3FBBB88-4DEA-4CB3-A5A9-20F44DD396BA}" type="pres">
      <dgm:prSet presAssocID="{903CF9A8-5235-40B9-B18F-24EE8DC73185}" presName="vert1" presStyleCnt="0"/>
      <dgm:spPr/>
    </dgm:pt>
    <dgm:pt modelId="{D72DD583-2E23-4C2C-A53D-3D83B8DE48C1}" type="pres">
      <dgm:prSet presAssocID="{53990224-4EEE-488E-864F-0C912DB987A9}" presName="thickLine" presStyleLbl="alignNode1" presStyleIdx="4" presStyleCnt="12"/>
      <dgm:spPr/>
    </dgm:pt>
    <dgm:pt modelId="{4EAFDCCE-57BA-4213-BB68-5B7AFE9F081F}" type="pres">
      <dgm:prSet presAssocID="{53990224-4EEE-488E-864F-0C912DB987A9}" presName="horz1" presStyleCnt="0"/>
      <dgm:spPr/>
    </dgm:pt>
    <dgm:pt modelId="{D2DDA8D1-D8EA-4078-A32D-63D48E56025C}" type="pres">
      <dgm:prSet presAssocID="{53990224-4EEE-488E-864F-0C912DB987A9}" presName="tx1" presStyleLbl="revTx" presStyleIdx="4" presStyleCnt="12"/>
      <dgm:spPr/>
    </dgm:pt>
    <dgm:pt modelId="{7F9AE4C5-3E35-4287-8B4A-53B6E017EE2A}" type="pres">
      <dgm:prSet presAssocID="{53990224-4EEE-488E-864F-0C912DB987A9}" presName="vert1" presStyleCnt="0"/>
      <dgm:spPr/>
    </dgm:pt>
    <dgm:pt modelId="{2A593531-C490-4415-A0E0-409A563CE7DA}" type="pres">
      <dgm:prSet presAssocID="{92D081FF-4F23-4783-A4B1-28DF6D496F8E}" presName="thickLine" presStyleLbl="alignNode1" presStyleIdx="5" presStyleCnt="12"/>
      <dgm:spPr/>
    </dgm:pt>
    <dgm:pt modelId="{E3E32365-E5F0-43D8-9F91-A597EDF6BCFB}" type="pres">
      <dgm:prSet presAssocID="{92D081FF-4F23-4783-A4B1-28DF6D496F8E}" presName="horz1" presStyleCnt="0"/>
      <dgm:spPr/>
    </dgm:pt>
    <dgm:pt modelId="{B3543F54-28F8-47DB-9D57-8D1972BAD0B8}" type="pres">
      <dgm:prSet presAssocID="{92D081FF-4F23-4783-A4B1-28DF6D496F8E}" presName="tx1" presStyleLbl="revTx" presStyleIdx="5" presStyleCnt="12"/>
      <dgm:spPr/>
    </dgm:pt>
    <dgm:pt modelId="{DC9B7359-DBF4-4309-9AC9-1C222B1983C3}" type="pres">
      <dgm:prSet presAssocID="{92D081FF-4F23-4783-A4B1-28DF6D496F8E}" presName="vert1" presStyleCnt="0"/>
      <dgm:spPr/>
    </dgm:pt>
    <dgm:pt modelId="{F67AAAC1-B063-45EA-AC44-02D4A39FDE72}" type="pres">
      <dgm:prSet presAssocID="{674BBE0D-DA59-4EF0-A98F-569752F1F905}" presName="thickLine" presStyleLbl="alignNode1" presStyleIdx="6" presStyleCnt="12"/>
      <dgm:spPr/>
    </dgm:pt>
    <dgm:pt modelId="{EB01E549-E8E0-4658-A1BE-64EA330897A8}" type="pres">
      <dgm:prSet presAssocID="{674BBE0D-DA59-4EF0-A98F-569752F1F905}" presName="horz1" presStyleCnt="0"/>
      <dgm:spPr/>
    </dgm:pt>
    <dgm:pt modelId="{2374D9EF-27EC-4264-B16D-F234A61BFACA}" type="pres">
      <dgm:prSet presAssocID="{674BBE0D-DA59-4EF0-A98F-569752F1F905}" presName="tx1" presStyleLbl="revTx" presStyleIdx="6" presStyleCnt="12"/>
      <dgm:spPr/>
    </dgm:pt>
    <dgm:pt modelId="{AE654B23-6B3D-4E09-ABDC-33D55E1A484B}" type="pres">
      <dgm:prSet presAssocID="{674BBE0D-DA59-4EF0-A98F-569752F1F905}" presName="vert1" presStyleCnt="0"/>
      <dgm:spPr/>
    </dgm:pt>
    <dgm:pt modelId="{45DCDA69-6DD6-43C0-A8F5-00C8EC1FA651}" type="pres">
      <dgm:prSet presAssocID="{348301B5-C00F-4703-8F4F-2EF27DE7E60C}" presName="thickLine" presStyleLbl="alignNode1" presStyleIdx="7" presStyleCnt="12"/>
      <dgm:spPr/>
    </dgm:pt>
    <dgm:pt modelId="{CC0E8B6C-690F-4F63-B132-D1EC4434FC0D}" type="pres">
      <dgm:prSet presAssocID="{348301B5-C00F-4703-8F4F-2EF27DE7E60C}" presName="horz1" presStyleCnt="0"/>
      <dgm:spPr/>
    </dgm:pt>
    <dgm:pt modelId="{6C2EB058-985C-45E0-BCA7-2F5608DA001C}" type="pres">
      <dgm:prSet presAssocID="{348301B5-C00F-4703-8F4F-2EF27DE7E60C}" presName="tx1" presStyleLbl="revTx" presStyleIdx="7" presStyleCnt="12"/>
      <dgm:spPr/>
    </dgm:pt>
    <dgm:pt modelId="{619378EB-CA61-4EDD-B32A-6414520CD7E7}" type="pres">
      <dgm:prSet presAssocID="{348301B5-C00F-4703-8F4F-2EF27DE7E60C}" presName="vert1" presStyleCnt="0"/>
      <dgm:spPr/>
    </dgm:pt>
    <dgm:pt modelId="{72726C98-CBE8-4482-826F-277C99C67A4E}" type="pres">
      <dgm:prSet presAssocID="{16D16C5A-5327-468D-855F-AEB74A7246F9}" presName="thickLine" presStyleLbl="alignNode1" presStyleIdx="8" presStyleCnt="12"/>
      <dgm:spPr/>
    </dgm:pt>
    <dgm:pt modelId="{D5008669-BC18-436E-8D45-6CA7A20DF6CB}" type="pres">
      <dgm:prSet presAssocID="{16D16C5A-5327-468D-855F-AEB74A7246F9}" presName="horz1" presStyleCnt="0"/>
      <dgm:spPr/>
    </dgm:pt>
    <dgm:pt modelId="{42B41885-2B38-4A39-9D9D-96760BC2A8FC}" type="pres">
      <dgm:prSet presAssocID="{16D16C5A-5327-468D-855F-AEB74A7246F9}" presName="tx1" presStyleLbl="revTx" presStyleIdx="8" presStyleCnt="12"/>
      <dgm:spPr/>
    </dgm:pt>
    <dgm:pt modelId="{2C6492C1-5CF2-46A3-9D95-C61A84A88579}" type="pres">
      <dgm:prSet presAssocID="{16D16C5A-5327-468D-855F-AEB74A7246F9}" presName="vert1" presStyleCnt="0"/>
      <dgm:spPr/>
    </dgm:pt>
    <dgm:pt modelId="{ECD7FCCF-A45D-4F4C-978C-B09B73B083F4}" type="pres">
      <dgm:prSet presAssocID="{BE95B5D9-2292-4CAD-B7A2-F95DF0D412F3}" presName="thickLine" presStyleLbl="alignNode1" presStyleIdx="9" presStyleCnt="12"/>
      <dgm:spPr/>
    </dgm:pt>
    <dgm:pt modelId="{AE880E64-1456-45C6-9BB3-E6C0328FB047}" type="pres">
      <dgm:prSet presAssocID="{BE95B5D9-2292-4CAD-B7A2-F95DF0D412F3}" presName="horz1" presStyleCnt="0"/>
      <dgm:spPr/>
    </dgm:pt>
    <dgm:pt modelId="{A4A5A060-4297-4425-8D0A-9C511FEF683A}" type="pres">
      <dgm:prSet presAssocID="{BE95B5D9-2292-4CAD-B7A2-F95DF0D412F3}" presName="tx1" presStyleLbl="revTx" presStyleIdx="9" presStyleCnt="12"/>
      <dgm:spPr/>
    </dgm:pt>
    <dgm:pt modelId="{ED6ED296-AF2E-4B46-B344-8BD2C9DD2415}" type="pres">
      <dgm:prSet presAssocID="{BE95B5D9-2292-4CAD-B7A2-F95DF0D412F3}" presName="vert1" presStyleCnt="0"/>
      <dgm:spPr/>
    </dgm:pt>
    <dgm:pt modelId="{767CB4EC-B767-4989-8C50-4E7008B83B59}" type="pres">
      <dgm:prSet presAssocID="{2B7C2DFD-3CBD-40A1-8C18-F5E9108CB6FF}" presName="thickLine" presStyleLbl="alignNode1" presStyleIdx="10" presStyleCnt="12"/>
      <dgm:spPr/>
    </dgm:pt>
    <dgm:pt modelId="{7C3B5886-11D8-44AA-BC41-F4D516D6318B}" type="pres">
      <dgm:prSet presAssocID="{2B7C2DFD-3CBD-40A1-8C18-F5E9108CB6FF}" presName="horz1" presStyleCnt="0"/>
      <dgm:spPr/>
    </dgm:pt>
    <dgm:pt modelId="{F3F2F434-B8EC-4C2D-AFA4-563448826D7B}" type="pres">
      <dgm:prSet presAssocID="{2B7C2DFD-3CBD-40A1-8C18-F5E9108CB6FF}" presName="tx1" presStyleLbl="revTx" presStyleIdx="10" presStyleCnt="12"/>
      <dgm:spPr/>
    </dgm:pt>
    <dgm:pt modelId="{DE72B754-AEA6-4089-B20B-CF0F5394BA43}" type="pres">
      <dgm:prSet presAssocID="{2B7C2DFD-3CBD-40A1-8C18-F5E9108CB6FF}" presName="vert1" presStyleCnt="0"/>
      <dgm:spPr/>
    </dgm:pt>
    <dgm:pt modelId="{2AE0BBBF-5F87-4F72-92DB-26D9A082E5E2}" type="pres">
      <dgm:prSet presAssocID="{73A5601D-8722-4CBF-8F23-4B3DD5F31BAF}" presName="thickLine" presStyleLbl="alignNode1" presStyleIdx="11" presStyleCnt="12"/>
      <dgm:spPr/>
    </dgm:pt>
    <dgm:pt modelId="{94D8BEA1-3966-4D8D-8A66-802834780A29}" type="pres">
      <dgm:prSet presAssocID="{73A5601D-8722-4CBF-8F23-4B3DD5F31BAF}" presName="horz1" presStyleCnt="0"/>
      <dgm:spPr/>
    </dgm:pt>
    <dgm:pt modelId="{4090FDBE-B498-41A3-A511-1FC14BD7DA15}" type="pres">
      <dgm:prSet presAssocID="{73A5601D-8722-4CBF-8F23-4B3DD5F31BAF}" presName="tx1" presStyleLbl="revTx" presStyleIdx="11" presStyleCnt="12"/>
      <dgm:spPr/>
    </dgm:pt>
    <dgm:pt modelId="{E721FE39-8464-4BD1-90BB-00C7F927E2F6}" type="pres">
      <dgm:prSet presAssocID="{73A5601D-8722-4CBF-8F23-4B3DD5F31BAF}" presName="vert1" presStyleCnt="0"/>
      <dgm:spPr/>
    </dgm:pt>
  </dgm:ptLst>
  <dgm:cxnLst>
    <dgm:cxn modelId="{19558A0C-4D71-42FB-BF19-E8B02C29719D}" type="presOf" srcId="{AC8B6A3B-10CF-484D-B0C7-CE21B50E245E}" destId="{CB84105B-9B06-4C0C-8520-06276FDD0009}" srcOrd="0" destOrd="0" presId="urn:microsoft.com/office/officeart/2008/layout/LinedList"/>
    <dgm:cxn modelId="{C0E39B1D-9A15-408A-9B65-1FC5EA6DA3DF}" srcId="{0E697622-075C-4099-93FF-92522D01029A}" destId="{348301B5-C00F-4703-8F4F-2EF27DE7E60C}" srcOrd="7" destOrd="0" parTransId="{4481A662-8097-4BC9-8A99-903895D61439}" sibTransId="{A40F9E62-B325-4B0F-BA59-F883727D54C5}"/>
    <dgm:cxn modelId="{FE07B11D-C522-42DA-AB45-CC95095C38F5}" srcId="{0E697622-075C-4099-93FF-92522D01029A}" destId="{92D081FF-4F23-4783-A4B1-28DF6D496F8E}" srcOrd="5" destOrd="0" parTransId="{C4C11397-9180-4593-A975-74B36F33530A}" sibTransId="{7C424734-A0C3-4DFE-B9F1-3D76E693C99A}"/>
    <dgm:cxn modelId="{6455BD23-0D77-4CF1-AA91-4BDA7DB036D1}" type="presOf" srcId="{92D081FF-4F23-4783-A4B1-28DF6D496F8E}" destId="{B3543F54-28F8-47DB-9D57-8D1972BAD0B8}" srcOrd="0" destOrd="0" presId="urn:microsoft.com/office/officeart/2008/layout/LinedList"/>
    <dgm:cxn modelId="{16FD1A34-705E-4B82-9BC8-C737D4482C00}" srcId="{0E697622-075C-4099-93FF-92522D01029A}" destId="{BE95B5D9-2292-4CAD-B7A2-F95DF0D412F3}" srcOrd="9" destOrd="0" parTransId="{E898D5A2-45D8-4741-B3D9-995CDC8B9C19}" sibTransId="{3F5B5508-8FE5-4B1A-A602-3465F28DE509}"/>
    <dgm:cxn modelId="{75630C40-72A9-4388-A27E-968D02A6AE62}" srcId="{0E697622-075C-4099-93FF-92522D01029A}" destId="{2B7C2DFD-3CBD-40A1-8C18-F5E9108CB6FF}" srcOrd="10" destOrd="0" parTransId="{7689BB0D-7FCB-459F-850F-245C29857EE9}" sibTransId="{70DBD3A3-2423-4B7C-9E43-A40F9ED80844}"/>
    <dgm:cxn modelId="{5D963145-16E7-4907-931F-C3E7A9A12E9D}" type="presOf" srcId="{0E697622-075C-4099-93FF-92522D01029A}" destId="{DF34A84D-00D7-4B9F-BD6C-D9A0B54A4D5D}" srcOrd="0" destOrd="0" presId="urn:microsoft.com/office/officeart/2008/layout/LinedList"/>
    <dgm:cxn modelId="{118B2A66-549D-47F7-BAB3-13D8392A7637}" type="presOf" srcId="{73A5601D-8722-4CBF-8F23-4B3DD5F31BAF}" destId="{4090FDBE-B498-41A3-A511-1FC14BD7DA15}" srcOrd="0" destOrd="0" presId="urn:microsoft.com/office/officeart/2008/layout/LinedList"/>
    <dgm:cxn modelId="{D3B5AE66-3B13-4252-9D27-5B09549216F3}" srcId="{0E697622-075C-4099-93FF-92522D01029A}" destId="{674BBE0D-DA59-4EF0-A98F-569752F1F905}" srcOrd="6" destOrd="0" parTransId="{30CBCEAA-E21B-4C9F-AFEF-EAC21AD41D8D}" sibTransId="{9B2CF898-5D0A-474D-8416-70AE9686654E}"/>
    <dgm:cxn modelId="{9902E36C-4AFD-4086-906D-57045AA628F4}" type="presOf" srcId="{903CF9A8-5235-40B9-B18F-24EE8DC73185}" destId="{CFE62DF2-BDBB-4367-AC6A-436D010056F4}" srcOrd="0" destOrd="0" presId="urn:microsoft.com/office/officeart/2008/layout/LinedList"/>
    <dgm:cxn modelId="{FECF476D-5BB5-4A8A-86E5-14190F7F2A66}" type="presOf" srcId="{16D16C5A-5327-468D-855F-AEB74A7246F9}" destId="{42B41885-2B38-4A39-9D9D-96760BC2A8FC}" srcOrd="0" destOrd="0" presId="urn:microsoft.com/office/officeart/2008/layout/LinedList"/>
    <dgm:cxn modelId="{390F5B6F-9C5D-4AB5-8698-1A556EBCC68F}" srcId="{0E697622-075C-4099-93FF-92522D01029A}" destId="{996CB265-CE84-4F98-AA89-CA54F16F45CF}" srcOrd="1" destOrd="0" parTransId="{956AEEC3-6F57-4A39-87C4-3AC09BD324F9}" sibTransId="{A11E2C46-6319-4F79-A537-C9CB8156D34B}"/>
    <dgm:cxn modelId="{1FB9168A-5546-425E-8A31-856FBB5CA70F}" srcId="{0E697622-075C-4099-93FF-92522D01029A}" destId="{0A0E8629-D9B5-42CE-9483-A62812FE619F}" srcOrd="0" destOrd="0" parTransId="{1A81E3B1-C52A-4BBB-9A39-A85BE4D4182D}" sibTransId="{01046761-5705-4422-8604-BB48D11F69EA}"/>
    <dgm:cxn modelId="{6A81E78A-1EDE-4DF4-BCD6-233F3B99D2EF}" srcId="{0E697622-075C-4099-93FF-92522D01029A}" destId="{903CF9A8-5235-40B9-B18F-24EE8DC73185}" srcOrd="3" destOrd="0" parTransId="{63DDEACB-0395-4BA1-868B-13F191B8213B}" sibTransId="{D54BECBB-A66C-42EA-AB48-2FA388D648F1}"/>
    <dgm:cxn modelId="{ED4F628F-2BB2-4D0E-91BA-FC3A59CC6DB1}" type="presOf" srcId="{996CB265-CE84-4F98-AA89-CA54F16F45CF}" destId="{BBCF265D-8AA1-4C53-8B51-C941198DEBA4}" srcOrd="0" destOrd="0" presId="urn:microsoft.com/office/officeart/2008/layout/LinedList"/>
    <dgm:cxn modelId="{3D458995-6339-4E6E-B2A2-A6999A5F2FEB}" type="presOf" srcId="{2B7C2DFD-3CBD-40A1-8C18-F5E9108CB6FF}" destId="{F3F2F434-B8EC-4C2D-AFA4-563448826D7B}" srcOrd="0" destOrd="0" presId="urn:microsoft.com/office/officeart/2008/layout/LinedList"/>
    <dgm:cxn modelId="{A493A8BC-A9DC-4972-A2EE-2EC042E601F8}" srcId="{0E697622-075C-4099-93FF-92522D01029A}" destId="{16D16C5A-5327-468D-855F-AEB74A7246F9}" srcOrd="8" destOrd="0" parTransId="{9C8F7BB9-1FD8-4901-B19B-1E8329DC7071}" sibTransId="{E0358736-C181-49CB-AB3E-9BA4C04A077B}"/>
    <dgm:cxn modelId="{B10EB7BE-3E6C-492E-B0D1-170A3591C61B}" srcId="{0E697622-075C-4099-93FF-92522D01029A}" destId="{53990224-4EEE-488E-864F-0C912DB987A9}" srcOrd="4" destOrd="0" parTransId="{8B3F4A03-F01B-426E-8EAB-6218BFA8B13F}" sibTransId="{22F1C296-B60A-450F-9FEE-58E2CAD22023}"/>
    <dgm:cxn modelId="{0CFF07CA-2AAB-4D0C-A20C-F1DFE3D20B14}" type="presOf" srcId="{0A0E8629-D9B5-42CE-9483-A62812FE619F}" destId="{D8A91EFE-B7E2-4A43-97C6-7BDAA706B75B}" srcOrd="0" destOrd="0" presId="urn:microsoft.com/office/officeart/2008/layout/LinedList"/>
    <dgm:cxn modelId="{991E08CE-F8B6-4032-B9A4-6A109EC28545}" type="presOf" srcId="{53990224-4EEE-488E-864F-0C912DB987A9}" destId="{D2DDA8D1-D8EA-4078-A32D-63D48E56025C}" srcOrd="0" destOrd="0" presId="urn:microsoft.com/office/officeart/2008/layout/LinedList"/>
    <dgm:cxn modelId="{7480CED9-59DA-4132-BD57-8DECA1A248C8}" type="presOf" srcId="{348301B5-C00F-4703-8F4F-2EF27DE7E60C}" destId="{6C2EB058-985C-45E0-BCA7-2F5608DA001C}" srcOrd="0" destOrd="0" presId="urn:microsoft.com/office/officeart/2008/layout/LinedList"/>
    <dgm:cxn modelId="{48CF47DD-7E7A-4963-A0EF-93F26AF1A5C9}" srcId="{0E697622-075C-4099-93FF-92522D01029A}" destId="{73A5601D-8722-4CBF-8F23-4B3DD5F31BAF}" srcOrd="11" destOrd="0" parTransId="{E541BFB8-1FF4-45AD-AF63-E580BD9D9598}" sibTransId="{2EB0E1D6-BA97-4B23-B395-3C16E3CC5704}"/>
    <dgm:cxn modelId="{6A8EE6E0-001C-4A69-BD08-2C94DC1BDFAA}" type="presOf" srcId="{BE95B5D9-2292-4CAD-B7A2-F95DF0D412F3}" destId="{A4A5A060-4297-4425-8D0A-9C511FEF683A}" srcOrd="0" destOrd="0" presId="urn:microsoft.com/office/officeart/2008/layout/LinedList"/>
    <dgm:cxn modelId="{233708E8-E0BC-41DD-9A9A-BF94E8A1745D}" srcId="{0E697622-075C-4099-93FF-92522D01029A}" destId="{AC8B6A3B-10CF-484D-B0C7-CE21B50E245E}" srcOrd="2" destOrd="0" parTransId="{9D98601A-044D-43EC-8182-E878669DF73C}" sibTransId="{E2A18BD5-AFDD-4CE1-A062-5CF3F7577E7E}"/>
    <dgm:cxn modelId="{41FDC4F0-DE0A-4C6C-B600-AA4E977255DE}" type="presOf" srcId="{674BBE0D-DA59-4EF0-A98F-569752F1F905}" destId="{2374D9EF-27EC-4264-B16D-F234A61BFACA}" srcOrd="0" destOrd="0" presId="urn:microsoft.com/office/officeart/2008/layout/LinedList"/>
    <dgm:cxn modelId="{2023DB27-0E8C-4691-A092-D6935CE0A11D}" type="presParOf" srcId="{DF34A84D-00D7-4B9F-BD6C-D9A0B54A4D5D}" destId="{A3A5713D-ADF5-492F-90FF-70F40A14B5E4}" srcOrd="0" destOrd="0" presId="urn:microsoft.com/office/officeart/2008/layout/LinedList"/>
    <dgm:cxn modelId="{1E8EDAFC-33B4-4838-83B9-9263E26B529D}" type="presParOf" srcId="{DF34A84D-00D7-4B9F-BD6C-D9A0B54A4D5D}" destId="{8166109F-C86A-4FB9-B5C3-C1EF901A225B}" srcOrd="1" destOrd="0" presId="urn:microsoft.com/office/officeart/2008/layout/LinedList"/>
    <dgm:cxn modelId="{D38D2421-066C-4805-B25F-48911046B6E3}" type="presParOf" srcId="{8166109F-C86A-4FB9-B5C3-C1EF901A225B}" destId="{D8A91EFE-B7E2-4A43-97C6-7BDAA706B75B}" srcOrd="0" destOrd="0" presId="urn:microsoft.com/office/officeart/2008/layout/LinedList"/>
    <dgm:cxn modelId="{4CBC8E30-CD2D-4A6A-862B-E4F899684728}" type="presParOf" srcId="{8166109F-C86A-4FB9-B5C3-C1EF901A225B}" destId="{66BE2B23-D317-4FFC-812E-5DFAE41718AB}" srcOrd="1" destOrd="0" presId="urn:microsoft.com/office/officeart/2008/layout/LinedList"/>
    <dgm:cxn modelId="{C1D50075-D0D2-4BC8-ADD1-30F369AD86ED}" type="presParOf" srcId="{DF34A84D-00D7-4B9F-BD6C-D9A0B54A4D5D}" destId="{D94AFA34-FD50-462B-9632-69BFE3C8D496}" srcOrd="2" destOrd="0" presId="urn:microsoft.com/office/officeart/2008/layout/LinedList"/>
    <dgm:cxn modelId="{B2DD3B60-C2F1-4386-8B11-9C6AD6381887}" type="presParOf" srcId="{DF34A84D-00D7-4B9F-BD6C-D9A0B54A4D5D}" destId="{1B424CF9-8FDD-4025-9E26-4AB6B0DD576B}" srcOrd="3" destOrd="0" presId="urn:microsoft.com/office/officeart/2008/layout/LinedList"/>
    <dgm:cxn modelId="{55A3D2F5-DF11-4DEB-9906-EA32D9A013B1}" type="presParOf" srcId="{1B424CF9-8FDD-4025-9E26-4AB6B0DD576B}" destId="{BBCF265D-8AA1-4C53-8B51-C941198DEBA4}" srcOrd="0" destOrd="0" presId="urn:microsoft.com/office/officeart/2008/layout/LinedList"/>
    <dgm:cxn modelId="{9EFB962E-5BF4-4B9A-8EE2-94193C1E0BE0}" type="presParOf" srcId="{1B424CF9-8FDD-4025-9E26-4AB6B0DD576B}" destId="{1D0B34E9-5E7E-4D36-9E7C-7FEE990FFE87}" srcOrd="1" destOrd="0" presId="urn:microsoft.com/office/officeart/2008/layout/LinedList"/>
    <dgm:cxn modelId="{6CAF13EA-BB4E-4B90-B213-CE2C27B1662F}" type="presParOf" srcId="{DF34A84D-00D7-4B9F-BD6C-D9A0B54A4D5D}" destId="{FEFAD627-40E9-41C0-B558-1D633AC22EF7}" srcOrd="4" destOrd="0" presId="urn:microsoft.com/office/officeart/2008/layout/LinedList"/>
    <dgm:cxn modelId="{9582DE53-B2DC-4EB0-880D-3695A10115D8}" type="presParOf" srcId="{DF34A84D-00D7-4B9F-BD6C-D9A0B54A4D5D}" destId="{7F1F9F36-11C6-454F-AFD7-18413E0F789A}" srcOrd="5" destOrd="0" presId="urn:microsoft.com/office/officeart/2008/layout/LinedList"/>
    <dgm:cxn modelId="{60CAC0A7-F814-4FC1-A139-291D76B6A74E}" type="presParOf" srcId="{7F1F9F36-11C6-454F-AFD7-18413E0F789A}" destId="{CB84105B-9B06-4C0C-8520-06276FDD0009}" srcOrd="0" destOrd="0" presId="urn:microsoft.com/office/officeart/2008/layout/LinedList"/>
    <dgm:cxn modelId="{92C95E6C-C138-4A00-A665-CA1340AE7F93}" type="presParOf" srcId="{7F1F9F36-11C6-454F-AFD7-18413E0F789A}" destId="{08235D14-567D-4DD6-B7DE-FCA0E58F5149}" srcOrd="1" destOrd="0" presId="urn:microsoft.com/office/officeart/2008/layout/LinedList"/>
    <dgm:cxn modelId="{DB3B5FB5-B5D6-4B76-9BCA-D3363BFE4975}" type="presParOf" srcId="{DF34A84D-00D7-4B9F-BD6C-D9A0B54A4D5D}" destId="{D0501388-13EB-422B-8C59-D3AAE352580E}" srcOrd="6" destOrd="0" presId="urn:microsoft.com/office/officeart/2008/layout/LinedList"/>
    <dgm:cxn modelId="{636AF556-4BE2-45CF-8603-B6F3B6390027}" type="presParOf" srcId="{DF34A84D-00D7-4B9F-BD6C-D9A0B54A4D5D}" destId="{AE6E41E2-93B3-4E33-81B0-40868612B1D0}" srcOrd="7" destOrd="0" presId="urn:microsoft.com/office/officeart/2008/layout/LinedList"/>
    <dgm:cxn modelId="{9F1D09CC-8C23-41E7-8303-6CAF62A93C06}" type="presParOf" srcId="{AE6E41E2-93B3-4E33-81B0-40868612B1D0}" destId="{CFE62DF2-BDBB-4367-AC6A-436D010056F4}" srcOrd="0" destOrd="0" presId="urn:microsoft.com/office/officeart/2008/layout/LinedList"/>
    <dgm:cxn modelId="{0C05BF95-D521-402E-A1AB-A86C0EFC79A2}" type="presParOf" srcId="{AE6E41E2-93B3-4E33-81B0-40868612B1D0}" destId="{E3FBBB88-4DEA-4CB3-A5A9-20F44DD396BA}" srcOrd="1" destOrd="0" presId="urn:microsoft.com/office/officeart/2008/layout/LinedList"/>
    <dgm:cxn modelId="{D68EDCCE-4D28-460F-B2FC-0758E077313B}" type="presParOf" srcId="{DF34A84D-00D7-4B9F-BD6C-D9A0B54A4D5D}" destId="{D72DD583-2E23-4C2C-A53D-3D83B8DE48C1}" srcOrd="8" destOrd="0" presId="urn:microsoft.com/office/officeart/2008/layout/LinedList"/>
    <dgm:cxn modelId="{D0E8E197-45B2-42D8-A876-6AEAD1E64C33}" type="presParOf" srcId="{DF34A84D-00D7-4B9F-BD6C-D9A0B54A4D5D}" destId="{4EAFDCCE-57BA-4213-BB68-5B7AFE9F081F}" srcOrd="9" destOrd="0" presId="urn:microsoft.com/office/officeart/2008/layout/LinedList"/>
    <dgm:cxn modelId="{02661A87-E444-4E43-BE32-C623149E3FE9}" type="presParOf" srcId="{4EAFDCCE-57BA-4213-BB68-5B7AFE9F081F}" destId="{D2DDA8D1-D8EA-4078-A32D-63D48E56025C}" srcOrd="0" destOrd="0" presId="urn:microsoft.com/office/officeart/2008/layout/LinedList"/>
    <dgm:cxn modelId="{E4ED6DF2-F57E-4DE8-A26C-40850C55BDB8}" type="presParOf" srcId="{4EAFDCCE-57BA-4213-BB68-5B7AFE9F081F}" destId="{7F9AE4C5-3E35-4287-8B4A-53B6E017EE2A}" srcOrd="1" destOrd="0" presId="urn:microsoft.com/office/officeart/2008/layout/LinedList"/>
    <dgm:cxn modelId="{2F77F158-A29A-42D9-A996-3268D29B2BA0}" type="presParOf" srcId="{DF34A84D-00D7-4B9F-BD6C-D9A0B54A4D5D}" destId="{2A593531-C490-4415-A0E0-409A563CE7DA}" srcOrd="10" destOrd="0" presId="urn:microsoft.com/office/officeart/2008/layout/LinedList"/>
    <dgm:cxn modelId="{CA83B1CA-AFC8-466E-A486-345BCADF535F}" type="presParOf" srcId="{DF34A84D-00D7-4B9F-BD6C-D9A0B54A4D5D}" destId="{E3E32365-E5F0-43D8-9F91-A597EDF6BCFB}" srcOrd="11" destOrd="0" presId="urn:microsoft.com/office/officeart/2008/layout/LinedList"/>
    <dgm:cxn modelId="{C479604D-E179-480F-A404-1B1FACAD5C19}" type="presParOf" srcId="{E3E32365-E5F0-43D8-9F91-A597EDF6BCFB}" destId="{B3543F54-28F8-47DB-9D57-8D1972BAD0B8}" srcOrd="0" destOrd="0" presId="urn:microsoft.com/office/officeart/2008/layout/LinedList"/>
    <dgm:cxn modelId="{4171C85B-0290-4406-A53A-A6E5A30A2B23}" type="presParOf" srcId="{E3E32365-E5F0-43D8-9F91-A597EDF6BCFB}" destId="{DC9B7359-DBF4-4309-9AC9-1C222B1983C3}" srcOrd="1" destOrd="0" presId="urn:microsoft.com/office/officeart/2008/layout/LinedList"/>
    <dgm:cxn modelId="{947CF70F-3715-486B-9164-5FDFCEF1C5D1}" type="presParOf" srcId="{DF34A84D-00D7-4B9F-BD6C-D9A0B54A4D5D}" destId="{F67AAAC1-B063-45EA-AC44-02D4A39FDE72}" srcOrd="12" destOrd="0" presId="urn:microsoft.com/office/officeart/2008/layout/LinedList"/>
    <dgm:cxn modelId="{C6CE4D4A-186E-4C00-A7AC-57E505A687D1}" type="presParOf" srcId="{DF34A84D-00D7-4B9F-BD6C-D9A0B54A4D5D}" destId="{EB01E549-E8E0-4658-A1BE-64EA330897A8}" srcOrd="13" destOrd="0" presId="urn:microsoft.com/office/officeart/2008/layout/LinedList"/>
    <dgm:cxn modelId="{A84A39A7-1AE4-4F8F-A084-461A0E2258D0}" type="presParOf" srcId="{EB01E549-E8E0-4658-A1BE-64EA330897A8}" destId="{2374D9EF-27EC-4264-B16D-F234A61BFACA}" srcOrd="0" destOrd="0" presId="urn:microsoft.com/office/officeart/2008/layout/LinedList"/>
    <dgm:cxn modelId="{3CF783C4-3243-4C5B-95FD-3DF91EB38D9D}" type="presParOf" srcId="{EB01E549-E8E0-4658-A1BE-64EA330897A8}" destId="{AE654B23-6B3D-4E09-ABDC-33D55E1A484B}" srcOrd="1" destOrd="0" presId="urn:microsoft.com/office/officeart/2008/layout/LinedList"/>
    <dgm:cxn modelId="{295F3EE4-A995-4B3F-A3C4-A025930BEFED}" type="presParOf" srcId="{DF34A84D-00D7-4B9F-BD6C-D9A0B54A4D5D}" destId="{45DCDA69-6DD6-43C0-A8F5-00C8EC1FA651}" srcOrd="14" destOrd="0" presId="urn:microsoft.com/office/officeart/2008/layout/LinedList"/>
    <dgm:cxn modelId="{5B4069CF-6932-4588-A909-AF6273E5C67E}" type="presParOf" srcId="{DF34A84D-00D7-4B9F-BD6C-D9A0B54A4D5D}" destId="{CC0E8B6C-690F-4F63-B132-D1EC4434FC0D}" srcOrd="15" destOrd="0" presId="urn:microsoft.com/office/officeart/2008/layout/LinedList"/>
    <dgm:cxn modelId="{F78B0B18-BC58-4EC7-850C-2B7B52421674}" type="presParOf" srcId="{CC0E8B6C-690F-4F63-B132-D1EC4434FC0D}" destId="{6C2EB058-985C-45E0-BCA7-2F5608DA001C}" srcOrd="0" destOrd="0" presId="urn:microsoft.com/office/officeart/2008/layout/LinedList"/>
    <dgm:cxn modelId="{3DAEE13D-E9A8-4310-93FD-B57838295663}" type="presParOf" srcId="{CC0E8B6C-690F-4F63-B132-D1EC4434FC0D}" destId="{619378EB-CA61-4EDD-B32A-6414520CD7E7}" srcOrd="1" destOrd="0" presId="urn:microsoft.com/office/officeart/2008/layout/LinedList"/>
    <dgm:cxn modelId="{81B1FC33-BEA8-48BF-A313-B9123E0A145F}" type="presParOf" srcId="{DF34A84D-00D7-4B9F-BD6C-D9A0B54A4D5D}" destId="{72726C98-CBE8-4482-826F-277C99C67A4E}" srcOrd="16" destOrd="0" presId="urn:microsoft.com/office/officeart/2008/layout/LinedList"/>
    <dgm:cxn modelId="{F0CBF26C-A335-41B9-91DB-202C35FD58A7}" type="presParOf" srcId="{DF34A84D-00D7-4B9F-BD6C-D9A0B54A4D5D}" destId="{D5008669-BC18-436E-8D45-6CA7A20DF6CB}" srcOrd="17" destOrd="0" presId="urn:microsoft.com/office/officeart/2008/layout/LinedList"/>
    <dgm:cxn modelId="{CD700711-51E3-49D5-9005-88D7630529E3}" type="presParOf" srcId="{D5008669-BC18-436E-8D45-6CA7A20DF6CB}" destId="{42B41885-2B38-4A39-9D9D-96760BC2A8FC}" srcOrd="0" destOrd="0" presId="urn:microsoft.com/office/officeart/2008/layout/LinedList"/>
    <dgm:cxn modelId="{5878F582-A272-4F48-9F4C-A11571C30C95}" type="presParOf" srcId="{D5008669-BC18-436E-8D45-6CA7A20DF6CB}" destId="{2C6492C1-5CF2-46A3-9D95-C61A84A88579}" srcOrd="1" destOrd="0" presId="urn:microsoft.com/office/officeart/2008/layout/LinedList"/>
    <dgm:cxn modelId="{A3547670-733F-4F4F-9078-AB8A1BB638E9}" type="presParOf" srcId="{DF34A84D-00D7-4B9F-BD6C-D9A0B54A4D5D}" destId="{ECD7FCCF-A45D-4F4C-978C-B09B73B083F4}" srcOrd="18" destOrd="0" presId="urn:microsoft.com/office/officeart/2008/layout/LinedList"/>
    <dgm:cxn modelId="{CD0FBD42-99AE-407F-9FDA-C5C9271B3C98}" type="presParOf" srcId="{DF34A84D-00D7-4B9F-BD6C-D9A0B54A4D5D}" destId="{AE880E64-1456-45C6-9BB3-E6C0328FB047}" srcOrd="19" destOrd="0" presId="urn:microsoft.com/office/officeart/2008/layout/LinedList"/>
    <dgm:cxn modelId="{BA2E330C-32AA-4DD9-A46B-BA891ADCAC9C}" type="presParOf" srcId="{AE880E64-1456-45C6-9BB3-E6C0328FB047}" destId="{A4A5A060-4297-4425-8D0A-9C511FEF683A}" srcOrd="0" destOrd="0" presId="urn:microsoft.com/office/officeart/2008/layout/LinedList"/>
    <dgm:cxn modelId="{5761851D-B827-4A6B-A047-2E4552067609}" type="presParOf" srcId="{AE880E64-1456-45C6-9BB3-E6C0328FB047}" destId="{ED6ED296-AF2E-4B46-B344-8BD2C9DD2415}" srcOrd="1" destOrd="0" presId="urn:microsoft.com/office/officeart/2008/layout/LinedList"/>
    <dgm:cxn modelId="{1AEC7F59-394D-4833-8AF8-0A0EBCD323FB}" type="presParOf" srcId="{DF34A84D-00D7-4B9F-BD6C-D9A0B54A4D5D}" destId="{767CB4EC-B767-4989-8C50-4E7008B83B59}" srcOrd="20" destOrd="0" presId="urn:microsoft.com/office/officeart/2008/layout/LinedList"/>
    <dgm:cxn modelId="{4DFEBC85-6B00-415B-9DD9-C6EF495F5493}" type="presParOf" srcId="{DF34A84D-00D7-4B9F-BD6C-D9A0B54A4D5D}" destId="{7C3B5886-11D8-44AA-BC41-F4D516D6318B}" srcOrd="21" destOrd="0" presId="urn:microsoft.com/office/officeart/2008/layout/LinedList"/>
    <dgm:cxn modelId="{1FB012CC-E839-48E5-992B-D88752539A81}" type="presParOf" srcId="{7C3B5886-11D8-44AA-BC41-F4D516D6318B}" destId="{F3F2F434-B8EC-4C2D-AFA4-563448826D7B}" srcOrd="0" destOrd="0" presId="urn:microsoft.com/office/officeart/2008/layout/LinedList"/>
    <dgm:cxn modelId="{4CD7A961-7F0A-4C95-8CC6-54818B074EB6}" type="presParOf" srcId="{7C3B5886-11D8-44AA-BC41-F4D516D6318B}" destId="{DE72B754-AEA6-4089-B20B-CF0F5394BA43}" srcOrd="1" destOrd="0" presId="urn:microsoft.com/office/officeart/2008/layout/LinedList"/>
    <dgm:cxn modelId="{C826B875-4827-4943-8803-F2F3F880AB13}" type="presParOf" srcId="{DF34A84D-00D7-4B9F-BD6C-D9A0B54A4D5D}" destId="{2AE0BBBF-5F87-4F72-92DB-26D9A082E5E2}" srcOrd="22" destOrd="0" presId="urn:microsoft.com/office/officeart/2008/layout/LinedList"/>
    <dgm:cxn modelId="{1FF29370-A56B-433E-9387-15F51606DBE6}" type="presParOf" srcId="{DF34A84D-00D7-4B9F-BD6C-D9A0B54A4D5D}" destId="{94D8BEA1-3966-4D8D-8A66-802834780A29}" srcOrd="23" destOrd="0" presId="urn:microsoft.com/office/officeart/2008/layout/LinedList"/>
    <dgm:cxn modelId="{88345611-E33D-4A71-845B-C64852D84B53}" type="presParOf" srcId="{94D8BEA1-3966-4D8D-8A66-802834780A29}" destId="{4090FDBE-B498-41A3-A511-1FC14BD7DA15}" srcOrd="0" destOrd="0" presId="urn:microsoft.com/office/officeart/2008/layout/LinedList"/>
    <dgm:cxn modelId="{E0FC1F2E-D77D-4F8C-8A1D-3ECFBC17F44E}" type="presParOf" srcId="{94D8BEA1-3966-4D8D-8A66-802834780A29}" destId="{E721FE39-8464-4BD1-90BB-00C7F927E2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81DA6-1045-48C1-8A08-52D0B25548A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648DA5-6A7F-46ED-BD9A-170049511FAA}">
      <dgm:prSet custT="1"/>
      <dgm:spPr/>
      <dgm:t>
        <a:bodyPr/>
        <a:lstStyle/>
        <a:p>
          <a:r>
            <a:rPr lang="en-US" sz="1600" b="1" dirty="0"/>
            <a:t>Full &amp; Open Competition </a:t>
          </a:r>
          <a:endParaRPr lang="en-US" sz="1600" dirty="0"/>
        </a:p>
      </dgm:t>
    </dgm:pt>
    <dgm:pt modelId="{6C0BF5E5-D51A-46FF-B400-7A6BEDB83DB5}" type="parTrans" cxnId="{59F2CD9A-D91F-4863-A8E6-FBA4AF3F560A}">
      <dgm:prSet/>
      <dgm:spPr/>
      <dgm:t>
        <a:bodyPr/>
        <a:lstStyle/>
        <a:p>
          <a:endParaRPr lang="en-US" sz="1600"/>
        </a:p>
      </dgm:t>
    </dgm:pt>
    <dgm:pt modelId="{CE3889D7-C827-43E7-90A9-0306B4CD4D34}" type="sibTrans" cxnId="{59F2CD9A-D91F-4863-A8E6-FBA4AF3F560A}">
      <dgm:prSet/>
      <dgm:spPr/>
      <dgm:t>
        <a:bodyPr/>
        <a:lstStyle/>
        <a:p>
          <a:endParaRPr lang="en-US" sz="1600"/>
        </a:p>
      </dgm:t>
    </dgm:pt>
    <dgm:pt modelId="{773D68F3-9E79-4BE9-8CE2-03F4972DDE27}">
      <dgm:prSet custT="1"/>
      <dgm:spPr/>
      <dgm:t>
        <a:bodyPr/>
        <a:lstStyle/>
        <a:p>
          <a:r>
            <a:rPr lang="en-US" sz="1600" b="1" dirty="0"/>
            <a:t>Full &amp; Open Competition After the Exclusion of Sources                        (SB Set-asides)</a:t>
          </a:r>
          <a:endParaRPr lang="en-US" sz="1600" dirty="0"/>
        </a:p>
      </dgm:t>
    </dgm:pt>
    <dgm:pt modelId="{C8F8CCD4-727D-417E-A8CA-5ED36EAF5A45}" type="parTrans" cxnId="{A0669F62-94DB-48C2-8D16-8535BCB71A0B}">
      <dgm:prSet/>
      <dgm:spPr/>
      <dgm:t>
        <a:bodyPr/>
        <a:lstStyle/>
        <a:p>
          <a:endParaRPr lang="en-US" sz="1600"/>
        </a:p>
      </dgm:t>
    </dgm:pt>
    <dgm:pt modelId="{E541A24F-C135-49B7-A090-40E87130A802}" type="sibTrans" cxnId="{A0669F62-94DB-48C2-8D16-8535BCB71A0B}">
      <dgm:prSet/>
      <dgm:spPr/>
      <dgm:t>
        <a:bodyPr/>
        <a:lstStyle/>
        <a:p>
          <a:endParaRPr lang="en-US" sz="1600"/>
        </a:p>
      </dgm:t>
    </dgm:pt>
    <dgm:pt modelId="{42E33B12-636E-466D-AB26-877694AD05F2}">
      <dgm:prSet custT="1"/>
      <dgm:spPr/>
      <dgm:t>
        <a:bodyPr/>
        <a:lstStyle/>
        <a:p>
          <a:r>
            <a:rPr lang="en-US" sz="1600" b="1" dirty="0"/>
            <a:t>Other than Full &amp; Open Competition            (Non-competitive)</a:t>
          </a:r>
          <a:endParaRPr lang="en-US" sz="1600" dirty="0"/>
        </a:p>
      </dgm:t>
    </dgm:pt>
    <dgm:pt modelId="{CA317FC5-D7B7-4A82-A610-A0961F415FB3}" type="parTrans" cxnId="{EB84FE8C-FB84-4CE0-BD2A-7B9BB0BD6FA7}">
      <dgm:prSet/>
      <dgm:spPr/>
      <dgm:t>
        <a:bodyPr/>
        <a:lstStyle/>
        <a:p>
          <a:endParaRPr lang="en-US" sz="1600"/>
        </a:p>
      </dgm:t>
    </dgm:pt>
    <dgm:pt modelId="{FB8DA8F1-1B51-4D4C-AA15-20C7F7565334}" type="sibTrans" cxnId="{EB84FE8C-FB84-4CE0-BD2A-7B9BB0BD6FA7}">
      <dgm:prSet/>
      <dgm:spPr/>
      <dgm:t>
        <a:bodyPr/>
        <a:lstStyle/>
        <a:p>
          <a:endParaRPr lang="en-US" sz="1600"/>
        </a:p>
      </dgm:t>
    </dgm:pt>
    <dgm:pt modelId="{08255DD0-4033-4336-B405-19FE9F36D797}">
      <dgm:prSet custT="1"/>
      <dgm:spPr/>
      <dgm:t>
        <a:bodyPr/>
        <a:lstStyle/>
        <a:p>
          <a:r>
            <a:rPr lang="en-US" sz="1600" b="1" dirty="0"/>
            <a:t>Simplified Acquisition Procedures (SAP)</a:t>
          </a:r>
          <a:endParaRPr lang="en-US" sz="1600" dirty="0"/>
        </a:p>
      </dgm:t>
    </dgm:pt>
    <dgm:pt modelId="{A2A14F7E-ECE0-4E35-8F49-2B6B9EBFB4E3}" type="parTrans" cxnId="{E085BA7F-87DA-463F-BC05-96226EB97859}">
      <dgm:prSet/>
      <dgm:spPr/>
      <dgm:t>
        <a:bodyPr/>
        <a:lstStyle/>
        <a:p>
          <a:endParaRPr lang="en-US" sz="1600"/>
        </a:p>
      </dgm:t>
    </dgm:pt>
    <dgm:pt modelId="{BD9E61F2-C089-4B67-A625-072B1EFE1A05}" type="sibTrans" cxnId="{E085BA7F-87DA-463F-BC05-96226EB97859}">
      <dgm:prSet/>
      <dgm:spPr/>
      <dgm:t>
        <a:bodyPr/>
        <a:lstStyle/>
        <a:p>
          <a:endParaRPr lang="en-US" sz="1600"/>
        </a:p>
      </dgm:t>
    </dgm:pt>
    <dgm:pt modelId="{42553DCB-B47A-4A31-8CF7-421B632D71DF}">
      <dgm:prSet custT="1"/>
      <dgm:spPr/>
      <dgm:t>
        <a:bodyPr/>
        <a:lstStyle/>
        <a:p>
          <a:r>
            <a:rPr lang="en-US" sz="1600" b="1" dirty="0"/>
            <a:t>General Service  Administration (GSA) Federal Supply Schedules (FSS) </a:t>
          </a:r>
          <a:endParaRPr lang="en-US" sz="1600" dirty="0"/>
        </a:p>
      </dgm:t>
    </dgm:pt>
    <dgm:pt modelId="{A15FE8F5-6362-4FDE-AD2F-933D0789C581}" type="parTrans" cxnId="{A193ECB7-4B07-4AB8-BB57-D25A590ECDAE}">
      <dgm:prSet/>
      <dgm:spPr/>
      <dgm:t>
        <a:bodyPr/>
        <a:lstStyle/>
        <a:p>
          <a:endParaRPr lang="en-US" sz="1600"/>
        </a:p>
      </dgm:t>
    </dgm:pt>
    <dgm:pt modelId="{097227C4-94C0-4463-99A6-169E39181E89}" type="sibTrans" cxnId="{A193ECB7-4B07-4AB8-BB57-D25A590ECDAE}">
      <dgm:prSet/>
      <dgm:spPr/>
      <dgm:t>
        <a:bodyPr/>
        <a:lstStyle/>
        <a:p>
          <a:endParaRPr lang="en-US" sz="1600"/>
        </a:p>
      </dgm:t>
    </dgm:pt>
    <dgm:pt modelId="{183E0768-192F-43F3-ABDE-7D6BB04DE544}">
      <dgm:prSet custT="1"/>
      <dgm:spPr/>
      <dgm:t>
        <a:bodyPr/>
        <a:lstStyle/>
        <a:p>
          <a:r>
            <a:rPr lang="en-US" sz="1600" b="1" dirty="0"/>
            <a:t>Category Management strategic contracts, Blanket Purchases Agreements (BPAs), Indefinite Delivery Contracts, etc.</a:t>
          </a:r>
          <a:endParaRPr lang="en-US" sz="1600" dirty="0"/>
        </a:p>
      </dgm:t>
    </dgm:pt>
    <dgm:pt modelId="{75190D62-4257-44BB-8794-345DF2386608}" type="parTrans" cxnId="{C0727980-CB03-453F-888E-D78E7864DB34}">
      <dgm:prSet/>
      <dgm:spPr/>
      <dgm:t>
        <a:bodyPr/>
        <a:lstStyle/>
        <a:p>
          <a:endParaRPr lang="en-US" sz="1600"/>
        </a:p>
      </dgm:t>
    </dgm:pt>
    <dgm:pt modelId="{5A4BC195-39BE-470F-A58B-E157D52B0BFA}" type="sibTrans" cxnId="{C0727980-CB03-453F-888E-D78E7864DB34}">
      <dgm:prSet/>
      <dgm:spPr/>
      <dgm:t>
        <a:bodyPr/>
        <a:lstStyle/>
        <a:p>
          <a:endParaRPr lang="en-US" sz="1600"/>
        </a:p>
      </dgm:t>
    </dgm:pt>
    <dgm:pt modelId="{285F3963-C0A8-4716-9A49-8714E92A7DE2}">
      <dgm:prSet custT="1"/>
      <dgm:spPr/>
      <dgm:t>
        <a:bodyPr/>
        <a:lstStyle/>
        <a:p>
          <a:r>
            <a:rPr lang="en-US" sz="1600" b="1" dirty="0"/>
            <a:t>Unsolicited Proposals</a:t>
          </a:r>
          <a:endParaRPr lang="en-US" sz="1600" dirty="0"/>
        </a:p>
      </dgm:t>
    </dgm:pt>
    <dgm:pt modelId="{D2FBC809-5D54-47FD-8AA2-6672568D1E4A}" type="parTrans" cxnId="{87CEE85C-6092-497A-9F81-6C7065A8E31F}">
      <dgm:prSet/>
      <dgm:spPr/>
      <dgm:t>
        <a:bodyPr/>
        <a:lstStyle/>
        <a:p>
          <a:endParaRPr lang="en-US" sz="1600"/>
        </a:p>
      </dgm:t>
    </dgm:pt>
    <dgm:pt modelId="{F1F5F397-60DB-450D-BAE0-D0B283872EE6}" type="sibTrans" cxnId="{87CEE85C-6092-497A-9F81-6C7065A8E31F}">
      <dgm:prSet/>
      <dgm:spPr/>
      <dgm:t>
        <a:bodyPr/>
        <a:lstStyle/>
        <a:p>
          <a:endParaRPr lang="en-US" sz="1600"/>
        </a:p>
      </dgm:t>
    </dgm:pt>
    <dgm:pt modelId="{0F594B5C-52ED-46BC-833D-FE66A2C8D971}">
      <dgm:prSet custT="1"/>
      <dgm:spPr/>
      <dgm:t>
        <a:bodyPr/>
        <a:lstStyle/>
        <a:p>
          <a:r>
            <a:rPr lang="en-US" sz="1600" b="1" dirty="0"/>
            <a:t>Funding Opportunity Announcements</a:t>
          </a:r>
        </a:p>
      </dgm:t>
    </dgm:pt>
    <dgm:pt modelId="{F26E7526-F4F9-4886-9DEF-281DE9FA7409}" type="parTrans" cxnId="{0401B0AD-C9C0-4E3E-BDB8-E4CC6562EDD2}">
      <dgm:prSet/>
      <dgm:spPr/>
      <dgm:t>
        <a:bodyPr/>
        <a:lstStyle/>
        <a:p>
          <a:endParaRPr lang="en-US" sz="1600"/>
        </a:p>
      </dgm:t>
    </dgm:pt>
    <dgm:pt modelId="{804877C5-16FE-4C5E-B6BD-23C8FEB7F808}" type="sibTrans" cxnId="{0401B0AD-C9C0-4E3E-BDB8-E4CC6562EDD2}">
      <dgm:prSet/>
      <dgm:spPr/>
      <dgm:t>
        <a:bodyPr/>
        <a:lstStyle/>
        <a:p>
          <a:endParaRPr lang="en-US" sz="1600"/>
        </a:p>
      </dgm:t>
    </dgm:pt>
    <dgm:pt modelId="{7BF6291B-CA94-422B-906C-191005BB0B89}">
      <dgm:prSet custT="1"/>
      <dgm:spPr/>
      <dgm:t>
        <a:bodyPr/>
        <a:lstStyle/>
        <a:p>
          <a:r>
            <a:rPr lang="en-US" sz="1600" b="1" dirty="0"/>
            <a:t>Prize Competitions</a:t>
          </a:r>
        </a:p>
      </dgm:t>
    </dgm:pt>
    <dgm:pt modelId="{45FA7F77-9688-44DA-8439-46CB9EA4F210}" type="parTrans" cxnId="{996BF89C-4FD9-4FD2-8705-BD8E07152493}">
      <dgm:prSet/>
      <dgm:spPr/>
      <dgm:t>
        <a:bodyPr/>
        <a:lstStyle/>
        <a:p>
          <a:endParaRPr lang="en-US" sz="1600"/>
        </a:p>
      </dgm:t>
    </dgm:pt>
    <dgm:pt modelId="{87D198B1-45FC-4F78-A168-C1B2198535E7}" type="sibTrans" cxnId="{996BF89C-4FD9-4FD2-8705-BD8E07152493}">
      <dgm:prSet/>
      <dgm:spPr/>
      <dgm:t>
        <a:bodyPr/>
        <a:lstStyle/>
        <a:p>
          <a:endParaRPr lang="en-US" sz="1600"/>
        </a:p>
      </dgm:t>
    </dgm:pt>
    <dgm:pt modelId="{2FFFC3BD-6D83-4FA2-A853-C8AE25F91B00}" type="pres">
      <dgm:prSet presAssocID="{45581DA6-1045-48C1-8A08-52D0B25548AD}" presName="diagram" presStyleCnt="0">
        <dgm:presLayoutVars>
          <dgm:dir/>
          <dgm:resizeHandles val="exact"/>
        </dgm:presLayoutVars>
      </dgm:prSet>
      <dgm:spPr/>
    </dgm:pt>
    <dgm:pt modelId="{382F87A3-DD5E-403B-B89F-741C54DFB3B6}" type="pres">
      <dgm:prSet presAssocID="{18648DA5-6A7F-46ED-BD9A-170049511FAA}" presName="node" presStyleLbl="node1" presStyleIdx="0" presStyleCnt="9">
        <dgm:presLayoutVars>
          <dgm:bulletEnabled val="1"/>
        </dgm:presLayoutVars>
      </dgm:prSet>
      <dgm:spPr/>
    </dgm:pt>
    <dgm:pt modelId="{5B0E2C1F-C6FB-4C03-8688-27D15C47B2A9}" type="pres">
      <dgm:prSet presAssocID="{CE3889D7-C827-43E7-90A9-0306B4CD4D34}" presName="sibTrans" presStyleCnt="0"/>
      <dgm:spPr/>
    </dgm:pt>
    <dgm:pt modelId="{A1617344-FFBB-429E-873D-0E28B445485E}" type="pres">
      <dgm:prSet presAssocID="{773D68F3-9E79-4BE9-8CE2-03F4972DDE27}" presName="node" presStyleLbl="node1" presStyleIdx="1" presStyleCnt="9">
        <dgm:presLayoutVars>
          <dgm:bulletEnabled val="1"/>
        </dgm:presLayoutVars>
      </dgm:prSet>
      <dgm:spPr/>
    </dgm:pt>
    <dgm:pt modelId="{BAE4701E-2E50-4F35-91CD-EE49E6B88A6C}" type="pres">
      <dgm:prSet presAssocID="{E541A24F-C135-49B7-A090-40E87130A802}" presName="sibTrans" presStyleCnt="0"/>
      <dgm:spPr/>
    </dgm:pt>
    <dgm:pt modelId="{46603369-4356-4F82-A5A3-9D2501239DA4}" type="pres">
      <dgm:prSet presAssocID="{42E33B12-636E-466D-AB26-877694AD05F2}" presName="node" presStyleLbl="node1" presStyleIdx="2" presStyleCnt="9">
        <dgm:presLayoutVars>
          <dgm:bulletEnabled val="1"/>
        </dgm:presLayoutVars>
      </dgm:prSet>
      <dgm:spPr/>
    </dgm:pt>
    <dgm:pt modelId="{2D05B7C2-3C20-466E-A9EE-A760A3A2656E}" type="pres">
      <dgm:prSet presAssocID="{FB8DA8F1-1B51-4D4C-AA15-20C7F7565334}" presName="sibTrans" presStyleCnt="0"/>
      <dgm:spPr/>
    </dgm:pt>
    <dgm:pt modelId="{EAC1CF22-64E5-40B5-9CF0-D4B15BA2F96E}" type="pres">
      <dgm:prSet presAssocID="{08255DD0-4033-4336-B405-19FE9F36D797}" presName="node" presStyleLbl="node1" presStyleIdx="3" presStyleCnt="9" custScaleY="165562">
        <dgm:presLayoutVars>
          <dgm:bulletEnabled val="1"/>
        </dgm:presLayoutVars>
      </dgm:prSet>
      <dgm:spPr/>
    </dgm:pt>
    <dgm:pt modelId="{9388D984-1F94-4319-BAEA-08A7EAC57599}" type="pres">
      <dgm:prSet presAssocID="{BD9E61F2-C089-4B67-A625-072B1EFE1A05}" presName="sibTrans" presStyleCnt="0"/>
      <dgm:spPr/>
    </dgm:pt>
    <dgm:pt modelId="{28F90AAA-33BE-462D-9D0A-9DAF2C3072E0}" type="pres">
      <dgm:prSet presAssocID="{42553DCB-B47A-4A31-8CF7-421B632D71DF}" presName="node" presStyleLbl="node1" presStyleIdx="4" presStyleCnt="9" custScaleY="167499">
        <dgm:presLayoutVars>
          <dgm:bulletEnabled val="1"/>
        </dgm:presLayoutVars>
      </dgm:prSet>
      <dgm:spPr/>
    </dgm:pt>
    <dgm:pt modelId="{F7CBA9CF-DB6A-4B02-98B7-8B24934FFD24}" type="pres">
      <dgm:prSet presAssocID="{097227C4-94C0-4463-99A6-169E39181E89}" presName="sibTrans" presStyleCnt="0"/>
      <dgm:spPr/>
    </dgm:pt>
    <dgm:pt modelId="{1458FDF2-0410-48A4-A7E3-CF0DB9CDBE43}" type="pres">
      <dgm:prSet presAssocID="{183E0768-192F-43F3-ABDE-7D6BB04DE544}" presName="node" presStyleLbl="node1" presStyleIdx="5" presStyleCnt="9" custScaleY="169003">
        <dgm:presLayoutVars>
          <dgm:bulletEnabled val="1"/>
        </dgm:presLayoutVars>
      </dgm:prSet>
      <dgm:spPr/>
    </dgm:pt>
    <dgm:pt modelId="{9EB5D6A5-78F5-4994-95E9-F9982DC94A31}" type="pres">
      <dgm:prSet presAssocID="{5A4BC195-39BE-470F-A58B-E157D52B0BFA}" presName="sibTrans" presStyleCnt="0"/>
      <dgm:spPr/>
    </dgm:pt>
    <dgm:pt modelId="{53651B86-6023-4DD6-9E6B-971AD782D07C}" type="pres">
      <dgm:prSet presAssocID="{285F3963-C0A8-4716-9A49-8714E92A7DE2}" presName="node" presStyleLbl="node1" presStyleIdx="6" presStyleCnt="9" custScaleY="121484" custLinFactNeighborX="3192" custLinFactNeighborY="-5483">
        <dgm:presLayoutVars>
          <dgm:bulletEnabled val="1"/>
        </dgm:presLayoutVars>
      </dgm:prSet>
      <dgm:spPr/>
    </dgm:pt>
    <dgm:pt modelId="{F668C209-D317-4D29-81B6-5B03217533D3}" type="pres">
      <dgm:prSet presAssocID="{F1F5F397-60DB-450D-BAE0-D0B283872EE6}" presName="sibTrans" presStyleCnt="0"/>
      <dgm:spPr/>
    </dgm:pt>
    <dgm:pt modelId="{FC2FF678-9915-4871-B1CF-E48006C9E55E}" type="pres">
      <dgm:prSet presAssocID="{0F594B5C-52ED-46BC-833D-FE66A2C8D971}" presName="node" presStyleLbl="node1" presStyleIdx="7" presStyleCnt="9" custScaleX="103372" custScaleY="119665" custLinFactNeighborX="0" custLinFactNeighborY="-5064">
        <dgm:presLayoutVars>
          <dgm:bulletEnabled val="1"/>
        </dgm:presLayoutVars>
      </dgm:prSet>
      <dgm:spPr/>
    </dgm:pt>
    <dgm:pt modelId="{F7903486-8F8C-438B-AE55-CABFE47C583A}" type="pres">
      <dgm:prSet presAssocID="{804877C5-16FE-4C5E-B6BD-23C8FEB7F808}" presName="sibTrans" presStyleCnt="0"/>
      <dgm:spPr/>
    </dgm:pt>
    <dgm:pt modelId="{1665A859-5E1C-49CA-940E-47C1BFC74DA3}" type="pres">
      <dgm:prSet presAssocID="{7BF6291B-CA94-422B-906C-191005BB0B89}" presName="node" presStyleLbl="node1" presStyleIdx="8" presStyleCnt="9" custScaleY="113888" custLinFactNeighborX="-2765" custLinFactNeighborY="-7370">
        <dgm:presLayoutVars>
          <dgm:bulletEnabled val="1"/>
        </dgm:presLayoutVars>
      </dgm:prSet>
      <dgm:spPr/>
    </dgm:pt>
  </dgm:ptLst>
  <dgm:cxnLst>
    <dgm:cxn modelId="{DDC5BE04-B199-4329-A0A4-58D9767D97E9}" type="presOf" srcId="{7BF6291B-CA94-422B-906C-191005BB0B89}" destId="{1665A859-5E1C-49CA-940E-47C1BFC74DA3}" srcOrd="0" destOrd="0" presId="urn:microsoft.com/office/officeart/2005/8/layout/default"/>
    <dgm:cxn modelId="{90B16211-21CA-4E66-B0FC-2AD103E5021D}" type="presOf" srcId="{08255DD0-4033-4336-B405-19FE9F36D797}" destId="{EAC1CF22-64E5-40B5-9CF0-D4B15BA2F96E}" srcOrd="0" destOrd="0" presId="urn:microsoft.com/office/officeart/2005/8/layout/default"/>
    <dgm:cxn modelId="{51A73317-87E4-48DA-A549-7B806B3D81FD}" type="presOf" srcId="{285F3963-C0A8-4716-9A49-8714E92A7DE2}" destId="{53651B86-6023-4DD6-9E6B-971AD782D07C}" srcOrd="0" destOrd="0" presId="urn:microsoft.com/office/officeart/2005/8/layout/default"/>
    <dgm:cxn modelId="{E3920226-6BD9-4703-90A8-003B7356A023}" type="presOf" srcId="{183E0768-192F-43F3-ABDE-7D6BB04DE544}" destId="{1458FDF2-0410-48A4-A7E3-CF0DB9CDBE43}" srcOrd="0" destOrd="0" presId="urn:microsoft.com/office/officeart/2005/8/layout/default"/>
    <dgm:cxn modelId="{87CEE85C-6092-497A-9F81-6C7065A8E31F}" srcId="{45581DA6-1045-48C1-8A08-52D0B25548AD}" destId="{285F3963-C0A8-4716-9A49-8714E92A7DE2}" srcOrd="6" destOrd="0" parTransId="{D2FBC809-5D54-47FD-8AA2-6672568D1E4A}" sibTransId="{F1F5F397-60DB-450D-BAE0-D0B283872EE6}"/>
    <dgm:cxn modelId="{A0669F62-94DB-48C2-8D16-8535BCB71A0B}" srcId="{45581DA6-1045-48C1-8A08-52D0B25548AD}" destId="{773D68F3-9E79-4BE9-8CE2-03F4972DDE27}" srcOrd="1" destOrd="0" parTransId="{C8F8CCD4-727D-417E-A8CA-5ED36EAF5A45}" sibTransId="{E541A24F-C135-49B7-A090-40E87130A802}"/>
    <dgm:cxn modelId="{A1B9D665-0360-46AC-BD2A-337BB940F36B}" type="presOf" srcId="{773D68F3-9E79-4BE9-8CE2-03F4972DDE27}" destId="{A1617344-FFBB-429E-873D-0E28B445485E}" srcOrd="0" destOrd="0" presId="urn:microsoft.com/office/officeart/2005/8/layout/default"/>
    <dgm:cxn modelId="{41BBCE47-C62A-4C90-A1D0-43AB43918147}" type="presOf" srcId="{42553DCB-B47A-4A31-8CF7-421B632D71DF}" destId="{28F90AAA-33BE-462D-9D0A-9DAF2C3072E0}" srcOrd="0" destOrd="0" presId="urn:microsoft.com/office/officeart/2005/8/layout/default"/>
    <dgm:cxn modelId="{E085BA7F-87DA-463F-BC05-96226EB97859}" srcId="{45581DA6-1045-48C1-8A08-52D0B25548AD}" destId="{08255DD0-4033-4336-B405-19FE9F36D797}" srcOrd="3" destOrd="0" parTransId="{A2A14F7E-ECE0-4E35-8F49-2B6B9EBFB4E3}" sibTransId="{BD9E61F2-C089-4B67-A625-072B1EFE1A05}"/>
    <dgm:cxn modelId="{C0727980-CB03-453F-888E-D78E7864DB34}" srcId="{45581DA6-1045-48C1-8A08-52D0B25548AD}" destId="{183E0768-192F-43F3-ABDE-7D6BB04DE544}" srcOrd="5" destOrd="0" parTransId="{75190D62-4257-44BB-8794-345DF2386608}" sibTransId="{5A4BC195-39BE-470F-A58B-E157D52B0BFA}"/>
    <dgm:cxn modelId="{DACA1E84-0C6C-4D00-9ECB-AD49156DEFE8}" type="presOf" srcId="{42E33B12-636E-466D-AB26-877694AD05F2}" destId="{46603369-4356-4F82-A5A3-9D2501239DA4}" srcOrd="0" destOrd="0" presId="urn:microsoft.com/office/officeart/2005/8/layout/default"/>
    <dgm:cxn modelId="{EB84FE8C-FB84-4CE0-BD2A-7B9BB0BD6FA7}" srcId="{45581DA6-1045-48C1-8A08-52D0B25548AD}" destId="{42E33B12-636E-466D-AB26-877694AD05F2}" srcOrd="2" destOrd="0" parTransId="{CA317FC5-D7B7-4A82-A610-A0961F415FB3}" sibTransId="{FB8DA8F1-1B51-4D4C-AA15-20C7F7565334}"/>
    <dgm:cxn modelId="{59F2CD9A-D91F-4863-A8E6-FBA4AF3F560A}" srcId="{45581DA6-1045-48C1-8A08-52D0B25548AD}" destId="{18648DA5-6A7F-46ED-BD9A-170049511FAA}" srcOrd="0" destOrd="0" parTransId="{6C0BF5E5-D51A-46FF-B400-7A6BEDB83DB5}" sibTransId="{CE3889D7-C827-43E7-90A9-0306B4CD4D34}"/>
    <dgm:cxn modelId="{996BF89C-4FD9-4FD2-8705-BD8E07152493}" srcId="{45581DA6-1045-48C1-8A08-52D0B25548AD}" destId="{7BF6291B-CA94-422B-906C-191005BB0B89}" srcOrd="8" destOrd="0" parTransId="{45FA7F77-9688-44DA-8439-46CB9EA4F210}" sibTransId="{87D198B1-45FC-4F78-A168-C1B2198535E7}"/>
    <dgm:cxn modelId="{0401B0AD-C9C0-4E3E-BDB8-E4CC6562EDD2}" srcId="{45581DA6-1045-48C1-8A08-52D0B25548AD}" destId="{0F594B5C-52ED-46BC-833D-FE66A2C8D971}" srcOrd="7" destOrd="0" parTransId="{F26E7526-F4F9-4886-9DEF-281DE9FA7409}" sibTransId="{804877C5-16FE-4C5E-B6BD-23C8FEB7F808}"/>
    <dgm:cxn modelId="{A193ECB7-4B07-4AB8-BB57-D25A590ECDAE}" srcId="{45581DA6-1045-48C1-8A08-52D0B25548AD}" destId="{42553DCB-B47A-4A31-8CF7-421B632D71DF}" srcOrd="4" destOrd="0" parTransId="{A15FE8F5-6362-4FDE-AD2F-933D0789C581}" sibTransId="{097227C4-94C0-4463-99A6-169E39181E89}"/>
    <dgm:cxn modelId="{60FC39DC-7F44-43AA-9CE1-6818B05765F6}" type="presOf" srcId="{18648DA5-6A7F-46ED-BD9A-170049511FAA}" destId="{382F87A3-DD5E-403B-B89F-741C54DFB3B6}" srcOrd="0" destOrd="0" presId="urn:microsoft.com/office/officeart/2005/8/layout/default"/>
    <dgm:cxn modelId="{E555A8E9-E134-42B8-880F-FB6BFC3B8DE8}" type="presOf" srcId="{0F594B5C-52ED-46BC-833D-FE66A2C8D971}" destId="{FC2FF678-9915-4871-B1CF-E48006C9E55E}" srcOrd="0" destOrd="0" presId="urn:microsoft.com/office/officeart/2005/8/layout/default"/>
    <dgm:cxn modelId="{3FD7DCEF-4F68-4F6E-95E7-4A0E950A9A70}" type="presOf" srcId="{45581DA6-1045-48C1-8A08-52D0B25548AD}" destId="{2FFFC3BD-6D83-4FA2-A853-C8AE25F91B00}" srcOrd="0" destOrd="0" presId="urn:microsoft.com/office/officeart/2005/8/layout/default"/>
    <dgm:cxn modelId="{5389E0BB-2F01-4706-9357-FD8A9D9D869E}" type="presParOf" srcId="{2FFFC3BD-6D83-4FA2-A853-C8AE25F91B00}" destId="{382F87A3-DD5E-403B-B89F-741C54DFB3B6}" srcOrd="0" destOrd="0" presId="urn:microsoft.com/office/officeart/2005/8/layout/default"/>
    <dgm:cxn modelId="{99703A68-44B4-40AC-846D-371C13AE50FA}" type="presParOf" srcId="{2FFFC3BD-6D83-4FA2-A853-C8AE25F91B00}" destId="{5B0E2C1F-C6FB-4C03-8688-27D15C47B2A9}" srcOrd="1" destOrd="0" presId="urn:microsoft.com/office/officeart/2005/8/layout/default"/>
    <dgm:cxn modelId="{428C8973-9334-4738-A7E9-C350A8455D41}" type="presParOf" srcId="{2FFFC3BD-6D83-4FA2-A853-C8AE25F91B00}" destId="{A1617344-FFBB-429E-873D-0E28B445485E}" srcOrd="2" destOrd="0" presId="urn:microsoft.com/office/officeart/2005/8/layout/default"/>
    <dgm:cxn modelId="{B7880892-1ED1-459C-8CBC-E7D07D6093E0}" type="presParOf" srcId="{2FFFC3BD-6D83-4FA2-A853-C8AE25F91B00}" destId="{BAE4701E-2E50-4F35-91CD-EE49E6B88A6C}" srcOrd="3" destOrd="0" presId="urn:microsoft.com/office/officeart/2005/8/layout/default"/>
    <dgm:cxn modelId="{893F0A2F-F580-4D14-B47F-84F9A5F69406}" type="presParOf" srcId="{2FFFC3BD-6D83-4FA2-A853-C8AE25F91B00}" destId="{46603369-4356-4F82-A5A3-9D2501239DA4}" srcOrd="4" destOrd="0" presId="urn:microsoft.com/office/officeart/2005/8/layout/default"/>
    <dgm:cxn modelId="{5CC8DE90-9741-4B38-A024-C789906DAA52}" type="presParOf" srcId="{2FFFC3BD-6D83-4FA2-A853-C8AE25F91B00}" destId="{2D05B7C2-3C20-466E-A9EE-A760A3A2656E}" srcOrd="5" destOrd="0" presId="urn:microsoft.com/office/officeart/2005/8/layout/default"/>
    <dgm:cxn modelId="{04608F30-5F22-4124-B9E1-3C363DAFF4E3}" type="presParOf" srcId="{2FFFC3BD-6D83-4FA2-A853-C8AE25F91B00}" destId="{EAC1CF22-64E5-40B5-9CF0-D4B15BA2F96E}" srcOrd="6" destOrd="0" presId="urn:microsoft.com/office/officeart/2005/8/layout/default"/>
    <dgm:cxn modelId="{008568A9-985D-485B-AD75-5C13FC742175}" type="presParOf" srcId="{2FFFC3BD-6D83-4FA2-A853-C8AE25F91B00}" destId="{9388D984-1F94-4319-BAEA-08A7EAC57599}" srcOrd="7" destOrd="0" presId="urn:microsoft.com/office/officeart/2005/8/layout/default"/>
    <dgm:cxn modelId="{BD4FF057-9B2B-4381-906C-177C1EAAE26F}" type="presParOf" srcId="{2FFFC3BD-6D83-4FA2-A853-C8AE25F91B00}" destId="{28F90AAA-33BE-462D-9D0A-9DAF2C3072E0}" srcOrd="8" destOrd="0" presId="urn:microsoft.com/office/officeart/2005/8/layout/default"/>
    <dgm:cxn modelId="{91515424-F0C2-47BC-B867-FFBDACC691D1}" type="presParOf" srcId="{2FFFC3BD-6D83-4FA2-A853-C8AE25F91B00}" destId="{F7CBA9CF-DB6A-4B02-98B7-8B24934FFD24}" srcOrd="9" destOrd="0" presId="urn:microsoft.com/office/officeart/2005/8/layout/default"/>
    <dgm:cxn modelId="{8379DAB8-CA5A-48A2-87AE-995861287FFC}" type="presParOf" srcId="{2FFFC3BD-6D83-4FA2-A853-C8AE25F91B00}" destId="{1458FDF2-0410-48A4-A7E3-CF0DB9CDBE43}" srcOrd="10" destOrd="0" presId="urn:microsoft.com/office/officeart/2005/8/layout/default"/>
    <dgm:cxn modelId="{F1D92EE7-90CE-49A4-8C42-2465A006FB9D}" type="presParOf" srcId="{2FFFC3BD-6D83-4FA2-A853-C8AE25F91B00}" destId="{9EB5D6A5-78F5-4994-95E9-F9982DC94A31}" srcOrd="11" destOrd="0" presId="urn:microsoft.com/office/officeart/2005/8/layout/default"/>
    <dgm:cxn modelId="{0661FC4A-556D-4246-9F35-29F69C12BC72}" type="presParOf" srcId="{2FFFC3BD-6D83-4FA2-A853-C8AE25F91B00}" destId="{53651B86-6023-4DD6-9E6B-971AD782D07C}" srcOrd="12" destOrd="0" presId="urn:microsoft.com/office/officeart/2005/8/layout/default"/>
    <dgm:cxn modelId="{62AD43E3-1735-4F68-8204-02F8963EE26A}" type="presParOf" srcId="{2FFFC3BD-6D83-4FA2-A853-C8AE25F91B00}" destId="{F668C209-D317-4D29-81B6-5B03217533D3}" srcOrd="13" destOrd="0" presId="urn:microsoft.com/office/officeart/2005/8/layout/default"/>
    <dgm:cxn modelId="{3887204D-F955-41B6-BD44-22159F93AE60}" type="presParOf" srcId="{2FFFC3BD-6D83-4FA2-A853-C8AE25F91B00}" destId="{FC2FF678-9915-4871-B1CF-E48006C9E55E}" srcOrd="14" destOrd="0" presId="urn:microsoft.com/office/officeart/2005/8/layout/default"/>
    <dgm:cxn modelId="{A12F06D4-4F52-419C-BA2E-68382D5C23C4}" type="presParOf" srcId="{2FFFC3BD-6D83-4FA2-A853-C8AE25F91B00}" destId="{F7903486-8F8C-438B-AE55-CABFE47C583A}" srcOrd="15" destOrd="0" presId="urn:microsoft.com/office/officeart/2005/8/layout/default"/>
    <dgm:cxn modelId="{0F580E5D-0705-407C-BB3C-87EA8530B7DB}" type="presParOf" srcId="{2FFFC3BD-6D83-4FA2-A853-C8AE25F91B00}" destId="{1665A859-5E1C-49CA-940E-47C1BFC74DA3}" srcOrd="16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AFB920-73EE-42E4-A2F4-F759E6E344A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2A09BAB-F97A-43DF-841A-6880627F69EE}">
      <dgm:prSet custT="1"/>
      <dgm:spPr/>
      <dgm:t>
        <a:bodyPr/>
        <a:lstStyle/>
        <a:p>
          <a:r>
            <a:rPr lang="en-US" sz="1800" b="0" i="0" dirty="0"/>
            <a:t>DOE Prime Contractors are required to subcontract with SDB, WOSB, SDVOSB, and HUBZone SBs</a:t>
          </a:r>
          <a:endParaRPr lang="en-US" sz="1800" dirty="0"/>
        </a:p>
      </dgm:t>
    </dgm:pt>
    <dgm:pt modelId="{70D2B215-A705-41C8-9EA2-E9873F416E9A}" type="parTrans" cxnId="{29F2FEFC-07EC-4218-A5D1-F1BF2309C08C}">
      <dgm:prSet/>
      <dgm:spPr/>
      <dgm:t>
        <a:bodyPr/>
        <a:lstStyle/>
        <a:p>
          <a:endParaRPr lang="en-US" sz="1800"/>
        </a:p>
      </dgm:t>
    </dgm:pt>
    <dgm:pt modelId="{07720002-7407-4A68-9C3D-68215D5ECEB5}" type="sibTrans" cxnId="{29F2FEFC-07EC-4218-A5D1-F1BF2309C08C}">
      <dgm:prSet/>
      <dgm:spPr/>
      <dgm:t>
        <a:bodyPr/>
        <a:lstStyle/>
        <a:p>
          <a:endParaRPr lang="en-US" sz="1800"/>
        </a:p>
      </dgm:t>
    </dgm:pt>
    <dgm:pt modelId="{0FCE0997-9B56-41AB-9718-B1D2244E6940}">
      <dgm:prSet custT="1"/>
      <dgm:spPr/>
      <dgm:t>
        <a:bodyPr/>
        <a:lstStyle/>
        <a:p>
          <a:r>
            <a:rPr lang="en-US" sz="1800" dirty="0"/>
            <a:t>Approximately 80% of DOE Small Business $ through subcontracts with Prime Contractors</a:t>
          </a:r>
        </a:p>
      </dgm:t>
    </dgm:pt>
    <dgm:pt modelId="{93BAEA76-AC90-4BEB-AA77-33B737C94D3D}" type="parTrans" cxnId="{68CD346C-1765-414C-BA66-0D14CA4D2E34}">
      <dgm:prSet/>
      <dgm:spPr/>
      <dgm:t>
        <a:bodyPr/>
        <a:lstStyle/>
        <a:p>
          <a:endParaRPr lang="en-US" sz="1800"/>
        </a:p>
      </dgm:t>
    </dgm:pt>
    <dgm:pt modelId="{6325DFA2-07F3-4C92-AB56-C4158EB02637}" type="sibTrans" cxnId="{68CD346C-1765-414C-BA66-0D14CA4D2E34}">
      <dgm:prSet/>
      <dgm:spPr/>
      <dgm:t>
        <a:bodyPr/>
        <a:lstStyle/>
        <a:p>
          <a:endParaRPr lang="en-US" sz="1800"/>
        </a:p>
      </dgm:t>
    </dgm:pt>
    <dgm:pt modelId="{AE84DE50-506A-417B-9562-DD5840CC16A3}">
      <dgm:prSet custT="1"/>
      <dgm:spPr/>
      <dgm:t>
        <a:bodyPr/>
        <a:lstStyle/>
        <a:p>
          <a:r>
            <a:rPr lang="en-US" sz="1800" dirty="0"/>
            <a:t>Major DOE Prime Contractors: </a:t>
          </a:r>
          <a:r>
            <a:rPr lang="en-US" sz="1600" dirty="0">
              <a:hlinkClick xmlns:r="http://schemas.openxmlformats.org/officeDocument/2006/relationships" r:id="rId1"/>
            </a:rPr>
            <a:t>DOE/NNSA Site Facility Management Contracts | Department of Energy</a:t>
          </a:r>
          <a:endParaRPr lang="en-US" sz="1800" dirty="0"/>
        </a:p>
      </dgm:t>
    </dgm:pt>
    <dgm:pt modelId="{8BD6E23B-9E8E-44AA-B397-9EE386475DB2}" type="parTrans" cxnId="{CFA8B798-E830-4915-A4E6-FECBA9865A2C}">
      <dgm:prSet/>
      <dgm:spPr/>
      <dgm:t>
        <a:bodyPr/>
        <a:lstStyle/>
        <a:p>
          <a:endParaRPr lang="en-US" sz="1800"/>
        </a:p>
      </dgm:t>
    </dgm:pt>
    <dgm:pt modelId="{33A6A4BE-D97B-4C23-82DE-48BE89E14530}" type="sibTrans" cxnId="{CFA8B798-E830-4915-A4E6-FECBA9865A2C}">
      <dgm:prSet/>
      <dgm:spPr/>
      <dgm:t>
        <a:bodyPr/>
        <a:lstStyle/>
        <a:p>
          <a:endParaRPr lang="en-US" sz="1800"/>
        </a:p>
      </dgm:t>
    </dgm:pt>
    <dgm:pt modelId="{A3C219AA-C8D7-4268-B092-85832827D7ED}">
      <dgm:prSet custT="1"/>
      <dgm:spPr/>
      <dgm:t>
        <a:bodyPr/>
        <a:lstStyle/>
        <a:p>
          <a:r>
            <a:rPr lang="en-US" sz="1800" dirty="0"/>
            <a:t>Supply Chain Management Center (SCMC):  </a:t>
          </a:r>
          <a:r>
            <a:rPr lang="en-US" sz="1600" dirty="0">
              <a:hlinkClick xmlns:r="http://schemas.openxmlformats.org/officeDocument/2006/relationships" r:id="rId2"/>
            </a:rPr>
            <a:t>Supply Chain Management Center (doe.gov)</a:t>
          </a:r>
          <a:endParaRPr lang="en-US" sz="1800" dirty="0"/>
        </a:p>
      </dgm:t>
    </dgm:pt>
    <dgm:pt modelId="{F7D6DF2E-9679-40A3-82EE-796020B5BD53}" type="parTrans" cxnId="{11DE994F-5A6D-4F5A-9F1A-80B0559950FC}">
      <dgm:prSet/>
      <dgm:spPr/>
      <dgm:t>
        <a:bodyPr/>
        <a:lstStyle/>
        <a:p>
          <a:endParaRPr lang="en-US" sz="1800"/>
        </a:p>
      </dgm:t>
    </dgm:pt>
    <dgm:pt modelId="{C7802EC8-36B8-4CC9-B174-999DD8492DB0}" type="sibTrans" cxnId="{11DE994F-5A6D-4F5A-9F1A-80B0559950FC}">
      <dgm:prSet/>
      <dgm:spPr/>
      <dgm:t>
        <a:bodyPr/>
        <a:lstStyle/>
        <a:p>
          <a:endParaRPr lang="en-US" sz="1800"/>
        </a:p>
      </dgm:t>
    </dgm:pt>
    <dgm:pt modelId="{4981F00A-6BB5-47A0-876A-3E2AEC1851B5}">
      <dgm:prSet custT="1"/>
      <dgm:spPr/>
      <dgm:t>
        <a:bodyPr/>
        <a:lstStyle/>
        <a:p>
          <a:r>
            <a:rPr lang="en-US" sz="1800" dirty="0"/>
            <a:t>Register in site Supplier Registration database, as applicable</a:t>
          </a:r>
        </a:p>
      </dgm:t>
    </dgm:pt>
    <dgm:pt modelId="{DED26E24-49EE-45B7-9946-D1CBCDB4C58F}" type="parTrans" cxnId="{581D1134-0538-4935-AA96-38887A24AB42}">
      <dgm:prSet/>
      <dgm:spPr/>
      <dgm:t>
        <a:bodyPr/>
        <a:lstStyle/>
        <a:p>
          <a:endParaRPr lang="en-US" sz="1800"/>
        </a:p>
      </dgm:t>
    </dgm:pt>
    <dgm:pt modelId="{442FF26D-CEA9-4370-A652-547DD2CA6CFC}" type="sibTrans" cxnId="{581D1134-0538-4935-AA96-38887A24AB42}">
      <dgm:prSet/>
      <dgm:spPr/>
      <dgm:t>
        <a:bodyPr/>
        <a:lstStyle/>
        <a:p>
          <a:endParaRPr lang="en-US" sz="1800"/>
        </a:p>
      </dgm:t>
    </dgm:pt>
    <dgm:pt modelId="{3F9B5300-7E32-4B8C-BA46-6265B456A2CD}">
      <dgm:prSet custT="1"/>
      <dgm:spPr/>
      <dgm:t>
        <a:bodyPr/>
        <a:lstStyle/>
        <a:p>
          <a:r>
            <a:rPr lang="en-US" sz="1800" dirty="0"/>
            <a:t>Contact site Small Business Program Manager</a:t>
          </a:r>
        </a:p>
      </dgm:t>
    </dgm:pt>
    <dgm:pt modelId="{F9B120B4-52E5-4DC1-BA1E-133B21F06966}" type="parTrans" cxnId="{1DF667AB-DA22-47AB-B068-FE7927E31710}">
      <dgm:prSet/>
      <dgm:spPr/>
      <dgm:t>
        <a:bodyPr/>
        <a:lstStyle/>
        <a:p>
          <a:endParaRPr lang="en-US" sz="1800"/>
        </a:p>
      </dgm:t>
    </dgm:pt>
    <dgm:pt modelId="{6CAF2AC2-F594-441D-B37B-60D6CEBD2C9A}" type="sibTrans" cxnId="{1DF667AB-DA22-47AB-B068-FE7927E31710}">
      <dgm:prSet/>
      <dgm:spPr/>
      <dgm:t>
        <a:bodyPr/>
        <a:lstStyle/>
        <a:p>
          <a:endParaRPr lang="en-US" sz="1800"/>
        </a:p>
      </dgm:t>
    </dgm:pt>
    <dgm:pt modelId="{134B43B3-599A-4DCC-B9A3-7129076A11F3}" type="pres">
      <dgm:prSet presAssocID="{06AFB920-73EE-42E4-A2F4-F759E6E344A4}" presName="root" presStyleCnt="0">
        <dgm:presLayoutVars>
          <dgm:dir/>
          <dgm:resizeHandles val="exact"/>
        </dgm:presLayoutVars>
      </dgm:prSet>
      <dgm:spPr/>
    </dgm:pt>
    <dgm:pt modelId="{86E53856-EBCF-4B6B-B4F8-220D00F708D7}" type="pres">
      <dgm:prSet presAssocID="{06AFB920-73EE-42E4-A2F4-F759E6E344A4}" presName="container" presStyleCnt="0">
        <dgm:presLayoutVars>
          <dgm:dir/>
          <dgm:resizeHandles val="exact"/>
        </dgm:presLayoutVars>
      </dgm:prSet>
      <dgm:spPr/>
    </dgm:pt>
    <dgm:pt modelId="{9AA1B005-316D-4F70-8580-750A0C0C6CF7}" type="pres">
      <dgm:prSet presAssocID="{82A09BAB-F97A-43DF-841A-6880627F69EE}" presName="compNode" presStyleCnt="0"/>
      <dgm:spPr/>
    </dgm:pt>
    <dgm:pt modelId="{4B2FC0E9-5E48-4837-A1F5-2C849BDF6815}" type="pres">
      <dgm:prSet presAssocID="{82A09BAB-F97A-43DF-841A-6880627F69EE}" presName="iconBgRect" presStyleLbl="bgShp" presStyleIdx="0" presStyleCnt="6"/>
      <dgm:spPr/>
    </dgm:pt>
    <dgm:pt modelId="{5F29F3AC-9D8B-4B1B-9B91-450D888DA38E}" type="pres">
      <dgm:prSet presAssocID="{82A09BAB-F97A-43DF-841A-6880627F69EE}" presName="iconRect" presStyleLbl="node1" presStyleIdx="0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ading"/>
        </a:ext>
      </dgm:extLst>
    </dgm:pt>
    <dgm:pt modelId="{DC246E9C-3209-44C5-B445-AD441C8D6DA6}" type="pres">
      <dgm:prSet presAssocID="{82A09BAB-F97A-43DF-841A-6880627F69EE}" presName="spaceRect" presStyleCnt="0"/>
      <dgm:spPr/>
    </dgm:pt>
    <dgm:pt modelId="{E64B6E41-D49C-4EAC-B3D2-D33F27742D91}" type="pres">
      <dgm:prSet presAssocID="{82A09BAB-F97A-43DF-841A-6880627F69EE}" presName="textRect" presStyleLbl="revTx" presStyleIdx="0" presStyleCnt="6" custScaleX="110288">
        <dgm:presLayoutVars>
          <dgm:chMax val="1"/>
          <dgm:chPref val="1"/>
        </dgm:presLayoutVars>
      </dgm:prSet>
      <dgm:spPr/>
    </dgm:pt>
    <dgm:pt modelId="{81A42212-2F3D-4536-BA00-404322912367}" type="pres">
      <dgm:prSet presAssocID="{07720002-7407-4A68-9C3D-68215D5ECEB5}" presName="sibTrans" presStyleLbl="sibTrans2D1" presStyleIdx="0" presStyleCnt="0"/>
      <dgm:spPr/>
    </dgm:pt>
    <dgm:pt modelId="{A4421246-7C57-4329-92D8-11F4FB8DF598}" type="pres">
      <dgm:prSet presAssocID="{0FCE0997-9B56-41AB-9718-B1D2244E6940}" presName="compNode" presStyleCnt="0"/>
      <dgm:spPr/>
    </dgm:pt>
    <dgm:pt modelId="{94E098B6-3520-44FC-BED1-CB8AF7A6272D}" type="pres">
      <dgm:prSet presAssocID="{0FCE0997-9B56-41AB-9718-B1D2244E6940}" presName="iconBgRect" presStyleLbl="bgShp" presStyleIdx="1" presStyleCnt="6"/>
      <dgm:spPr/>
    </dgm:pt>
    <dgm:pt modelId="{829BD410-0DC6-4128-96AE-3982EC4F6EF4}" type="pres">
      <dgm:prSet presAssocID="{0FCE0997-9B56-41AB-9718-B1D2244E6940}" presName="iconRect" presStyleLbl="node1" presStyleIdx="1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FB5B665-3BD8-4C4C-B7B7-093C420C71D3}" type="pres">
      <dgm:prSet presAssocID="{0FCE0997-9B56-41AB-9718-B1D2244E6940}" presName="spaceRect" presStyleCnt="0"/>
      <dgm:spPr/>
    </dgm:pt>
    <dgm:pt modelId="{1DDBB917-4E05-4261-A45D-AFED4D74B24D}" type="pres">
      <dgm:prSet presAssocID="{0FCE0997-9B56-41AB-9718-B1D2244E6940}" presName="textRect" presStyleLbl="revTx" presStyleIdx="1" presStyleCnt="6">
        <dgm:presLayoutVars>
          <dgm:chMax val="1"/>
          <dgm:chPref val="1"/>
        </dgm:presLayoutVars>
      </dgm:prSet>
      <dgm:spPr/>
    </dgm:pt>
    <dgm:pt modelId="{F1B2AE6A-D52A-4AD4-A029-F706E9465E30}" type="pres">
      <dgm:prSet presAssocID="{6325DFA2-07F3-4C92-AB56-C4158EB02637}" presName="sibTrans" presStyleLbl="sibTrans2D1" presStyleIdx="0" presStyleCnt="0"/>
      <dgm:spPr/>
    </dgm:pt>
    <dgm:pt modelId="{69542DB5-87BB-43C7-91D4-DB7A52F09029}" type="pres">
      <dgm:prSet presAssocID="{AE84DE50-506A-417B-9562-DD5840CC16A3}" presName="compNode" presStyleCnt="0"/>
      <dgm:spPr/>
    </dgm:pt>
    <dgm:pt modelId="{7052A9B3-339F-490B-8B8C-48D066CEEC84}" type="pres">
      <dgm:prSet presAssocID="{AE84DE50-506A-417B-9562-DD5840CC16A3}" presName="iconBgRect" presStyleLbl="bgShp" presStyleIdx="2" presStyleCnt="6"/>
      <dgm:spPr/>
    </dgm:pt>
    <dgm:pt modelId="{E4DB6C7D-B4A0-40C5-A6B7-6281A89BE662}" type="pres">
      <dgm:prSet presAssocID="{AE84DE50-506A-417B-9562-DD5840CC16A3}" presName="iconRect" presStyleLbl="node1" presStyleIdx="2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14411C2D-12A4-493B-BE84-62D74F700551}" type="pres">
      <dgm:prSet presAssocID="{AE84DE50-506A-417B-9562-DD5840CC16A3}" presName="spaceRect" presStyleCnt="0"/>
      <dgm:spPr/>
    </dgm:pt>
    <dgm:pt modelId="{E9921F83-9B8C-4243-B03D-E35BB5036ED0}" type="pres">
      <dgm:prSet presAssocID="{AE84DE50-506A-417B-9562-DD5840CC16A3}" presName="textRect" presStyleLbl="revTx" presStyleIdx="2" presStyleCnt="6">
        <dgm:presLayoutVars>
          <dgm:chMax val="1"/>
          <dgm:chPref val="1"/>
        </dgm:presLayoutVars>
      </dgm:prSet>
      <dgm:spPr/>
    </dgm:pt>
    <dgm:pt modelId="{6524687F-12E8-48C3-B04C-F4950E927502}" type="pres">
      <dgm:prSet presAssocID="{33A6A4BE-D97B-4C23-82DE-48BE89E14530}" presName="sibTrans" presStyleLbl="sibTrans2D1" presStyleIdx="0" presStyleCnt="0"/>
      <dgm:spPr/>
    </dgm:pt>
    <dgm:pt modelId="{C113F890-5F85-42E4-B3AA-7A79BF8B4A26}" type="pres">
      <dgm:prSet presAssocID="{A3C219AA-C8D7-4268-B092-85832827D7ED}" presName="compNode" presStyleCnt="0"/>
      <dgm:spPr/>
    </dgm:pt>
    <dgm:pt modelId="{FE1182AE-E392-4F98-AAF0-83AE6733FBF8}" type="pres">
      <dgm:prSet presAssocID="{A3C219AA-C8D7-4268-B092-85832827D7ED}" presName="iconBgRect" presStyleLbl="bgShp" presStyleIdx="3" presStyleCnt="6"/>
      <dgm:spPr/>
    </dgm:pt>
    <dgm:pt modelId="{61DE3CC3-0900-42DE-A4BF-2573BA5CAE37}" type="pres">
      <dgm:prSet presAssocID="{A3C219AA-C8D7-4268-B092-85832827D7ED}" presName="iconRect" presStyleLbl="node1" presStyleIdx="3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BB2FEE29-7F8F-4B7E-8234-4F9DC447465B}" type="pres">
      <dgm:prSet presAssocID="{A3C219AA-C8D7-4268-B092-85832827D7ED}" presName="spaceRect" presStyleCnt="0"/>
      <dgm:spPr/>
    </dgm:pt>
    <dgm:pt modelId="{E1DE98E1-C4FF-430E-905B-8F67938DF18A}" type="pres">
      <dgm:prSet presAssocID="{A3C219AA-C8D7-4268-B092-85832827D7ED}" presName="textRect" presStyleLbl="revTx" presStyleIdx="3" presStyleCnt="6">
        <dgm:presLayoutVars>
          <dgm:chMax val="1"/>
          <dgm:chPref val="1"/>
        </dgm:presLayoutVars>
      </dgm:prSet>
      <dgm:spPr/>
    </dgm:pt>
    <dgm:pt modelId="{CA14A518-5804-4E9E-B802-61C7F655EBAD}" type="pres">
      <dgm:prSet presAssocID="{C7802EC8-36B8-4CC9-B174-999DD8492DB0}" presName="sibTrans" presStyleLbl="sibTrans2D1" presStyleIdx="0" presStyleCnt="0"/>
      <dgm:spPr/>
    </dgm:pt>
    <dgm:pt modelId="{A3262D5A-DD35-4F5F-A8BD-B312A77B0F70}" type="pres">
      <dgm:prSet presAssocID="{4981F00A-6BB5-47A0-876A-3E2AEC1851B5}" presName="compNode" presStyleCnt="0"/>
      <dgm:spPr/>
    </dgm:pt>
    <dgm:pt modelId="{B14D0022-EADB-439C-A1D7-5B4318B2823B}" type="pres">
      <dgm:prSet presAssocID="{4981F00A-6BB5-47A0-876A-3E2AEC1851B5}" presName="iconBgRect" presStyleLbl="bgShp" presStyleIdx="4" presStyleCnt="6"/>
      <dgm:spPr/>
    </dgm:pt>
    <dgm:pt modelId="{00E481F8-231A-404F-A64E-B8A98154955A}" type="pres">
      <dgm:prSet presAssocID="{4981F00A-6BB5-47A0-876A-3E2AEC1851B5}" presName="iconRect" presStyleLbl="node1" presStyleIdx="4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0E49470-BA37-4B5D-82DE-CB569A95F55A}" type="pres">
      <dgm:prSet presAssocID="{4981F00A-6BB5-47A0-876A-3E2AEC1851B5}" presName="spaceRect" presStyleCnt="0"/>
      <dgm:spPr/>
    </dgm:pt>
    <dgm:pt modelId="{29FB2490-851B-4134-BCFE-A7A8657F756B}" type="pres">
      <dgm:prSet presAssocID="{4981F00A-6BB5-47A0-876A-3E2AEC1851B5}" presName="textRect" presStyleLbl="revTx" presStyleIdx="4" presStyleCnt="6">
        <dgm:presLayoutVars>
          <dgm:chMax val="1"/>
          <dgm:chPref val="1"/>
        </dgm:presLayoutVars>
      </dgm:prSet>
      <dgm:spPr/>
    </dgm:pt>
    <dgm:pt modelId="{015D756E-EC2D-450E-A58E-0B7723F20229}" type="pres">
      <dgm:prSet presAssocID="{442FF26D-CEA9-4370-A652-547DD2CA6CFC}" presName="sibTrans" presStyleLbl="sibTrans2D1" presStyleIdx="0" presStyleCnt="0"/>
      <dgm:spPr/>
    </dgm:pt>
    <dgm:pt modelId="{DC2ECF74-4B53-407E-8D33-EB3EEF7B4797}" type="pres">
      <dgm:prSet presAssocID="{3F9B5300-7E32-4B8C-BA46-6265B456A2CD}" presName="compNode" presStyleCnt="0"/>
      <dgm:spPr/>
    </dgm:pt>
    <dgm:pt modelId="{A3B3A932-FFC5-4743-968C-66719B3FD582}" type="pres">
      <dgm:prSet presAssocID="{3F9B5300-7E32-4B8C-BA46-6265B456A2CD}" presName="iconBgRect" presStyleLbl="bgShp" presStyleIdx="5" presStyleCnt="6"/>
      <dgm:spPr/>
    </dgm:pt>
    <dgm:pt modelId="{6FFC085B-7D2F-429E-8617-74B2CD9C1A22}" type="pres">
      <dgm:prSet presAssocID="{3F9B5300-7E32-4B8C-BA46-6265B456A2CD}" presName="iconRect" presStyleLbl="node1" presStyleIdx="5" presStyleCnt="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31F9AFF-583E-4F78-B8FB-DE1C8FA5D07A}" type="pres">
      <dgm:prSet presAssocID="{3F9B5300-7E32-4B8C-BA46-6265B456A2CD}" presName="spaceRect" presStyleCnt="0"/>
      <dgm:spPr/>
    </dgm:pt>
    <dgm:pt modelId="{2DCFDDED-EA1A-4C5D-B5E3-B6FB29DD0B3E}" type="pres">
      <dgm:prSet presAssocID="{3F9B5300-7E32-4B8C-BA46-6265B456A2C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5FC5028-498A-450F-8030-99F371BEF2C1}" type="presOf" srcId="{3F9B5300-7E32-4B8C-BA46-6265B456A2CD}" destId="{2DCFDDED-EA1A-4C5D-B5E3-B6FB29DD0B3E}" srcOrd="0" destOrd="0" presId="urn:microsoft.com/office/officeart/2018/2/layout/IconCircleList"/>
    <dgm:cxn modelId="{581D1134-0538-4935-AA96-38887A24AB42}" srcId="{06AFB920-73EE-42E4-A2F4-F759E6E344A4}" destId="{4981F00A-6BB5-47A0-876A-3E2AEC1851B5}" srcOrd="4" destOrd="0" parTransId="{DED26E24-49EE-45B7-9946-D1CBCDB4C58F}" sibTransId="{442FF26D-CEA9-4370-A652-547DD2CA6CFC}"/>
    <dgm:cxn modelId="{DA36263E-F832-48BC-A35A-879EB01C3A04}" type="presOf" srcId="{33A6A4BE-D97B-4C23-82DE-48BE89E14530}" destId="{6524687F-12E8-48C3-B04C-F4950E927502}" srcOrd="0" destOrd="0" presId="urn:microsoft.com/office/officeart/2018/2/layout/IconCircleList"/>
    <dgm:cxn modelId="{68CD346C-1765-414C-BA66-0D14CA4D2E34}" srcId="{06AFB920-73EE-42E4-A2F4-F759E6E344A4}" destId="{0FCE0997-9B56-41AB-9718-B1D2244E6940}" srcOrd="1" destOrd="0" parTransId="{93BAEA76-AC90-4BEB-AA77-33B737C94D3D}" sibTransId="{6325DFA2-07F3-4C92-AB56-C4158EB02637}"/>
    <dgm:cxn modelId="{11DE994F-5A6D-4F5A-9F1A-80B0559950FC}" srcId="{06AFB920-73EE-42E4-A2F4-F759E6E344A4}" destId="{A3C219AA-C8D7-4268-B092-85832827D7ED}" srcOrd="3" destOrd="0" parTransId="{F7D6DF2E-9679-40A3-82EE-796020B5BD53}" sibTransId="{C7802EC8-36B8-4CC9-B174-999DD8492DB0}"/>
    <dgm:cxn modelId="{A4A5608D-D02A-4DDF-A8D6-B82A72B18675}" type="presOf" srcId="{0FCE0997-9B56-41AB-9718-B1D2244E6940}" destId="{1DDBB917-4E05-4261-A45D-AFED4D74B24D}" srcOrd="0" destOrd="0" presId="urn:microsoft.com/office/officeart/2018/2/layout/IconCircleList"/>
    <dgm:cxn modelId="{CFA8B798-E830-4915-A4E6-FECBA9865A2C}" srcId="{06AFB920-73EE-42E4-A2F4-F759E6E344A4}" destId="{AE84DE50-506A-417B-9562-DD5840CC16A3}" srcOrd="2" destOrd="0" parTransId="{8BD6E23B-9E8E-44AA-B397-9EE386475DB2}" sibTransId="{33A6A4BE-D97B-4C23-82DE-48BE89E14530}"/>
    <dgm:cxn modelId="{0D64CEAA-8DF8-4FDD-A1D5-BF04392E3710}" type="presOf" srcId="{4981F00A-6BB5-47A0-876A-3E2AEC1851B5}" destId="{29FB2490-851B-4134-BCFE-A7A8657F756B}" srcOrd="0" destOrd="0" presId="urn:microsoft.com/office/officeart/2018/2/layout/IconCircleList"/>
    <dgm:cxn modelId="{1DF667AB-DA22-47AB-B068-FE7927E31710}" srcId="{06AFB920-73EE-42E4-A2F4-F759E6E344A4}" destId="{3F9B5300-7E32-4B8C-BA46-6265B456A2CD}" srcOrd="5" destOrd="0" parTransId="{F9B120B4-52E5-4DC1-BA1E-133B21F06966}" sibTransId="{6CAF2AC2-F594-441D-B37B-60D6CEBD2C9A}"/>
    <dgm:cxn modelId="{F0D96EB7-AFF7-49F8-95D1-9683DE4B03C2}" type="presOf" srcId="{82A09BAB-F97A-43DF-841A-6880627F69EE}" destId="{E64B6E41-D49C-4EAC-B3D2-D33F27742D91}" srcOrd="0" destOrd="0" presId="urn:microsoft.com/office/officeart/2018/2/layout/IconCircleList"/>
    <dgm:cxn modelId="{51746FC1-DF9D-4964-B704-019AF3B82D08}" type="presOf" srcId="{A3C219AA-C8D7-4268-B092-85832827D7ED}" destId="{E1DE98E1-C4FF-430E-905B-8F67938DF18A}" srcOrd="0" destOrd="0" presId="urn:microsoft.com/office/officeart/2018/2/layout/IconCircleList"/>
    <dgm:cxn modelId="{EBE890D0-C626-41AB-B5C1-1DAF15075249}" type="presOf" srcId="{06AFB920-73EE-42E4-A2F4-F759E6E344A4}" destId="{134B43B3-599A-4DCC-B9A3-7129076A11F3}" srcOrd="0" destOrd="0" presId="urn:microsoft.com/office/officeart/2018/2/layout/IconCircleList"/>
    <dgm:cxn modelId="{F2408CD6-8D87-4BC1-8656-EC02EB239BAD}" type="presOf" srcId="{442FF26D-CEA9-4370-A652-547DD2CA6CFC}" destId="{015D756E-EC2D-450E-A58E-0B7723F20229}" srcOrd="0" destOrd="0" presId="urn:microsoft.com/office/officeart/2018/2/layout/IconCircleList"/>
    <dgm:cxn modelId="{C942ECE0-C8D7-4706-9A61-8665BAFFB9D8}" type="presOf" srcId="{AE84DE50-506A-417B-9562-DD5840CC16A3}" destId="{E9921F83-9B8C-4243-B03D-E35BB5036ED0}" srcOrd="0" destOrd="0" presId="urn:microsoft.com/office/officeart/2018/2/layout/IconCircleList"/>
    <dgm:cxn modelId="{0FEAEFEE-758A-4D0D-B527-6C64A53453D6}" type="presOf" srcId="{C7802EC8-36B8-4CC9-B174-999DD8492DB0}" destId="{CA14A518-5804-4E9E-B802-61C7F655EBAD}" srcOrd="0" destOrd="0" presId="urn:microsoft.com/office/officeart/2018/2/layout/IconCircleList"/>
    <dgm:cxn modelId="{5B6FDBF1-732E-4EB8-816B-F8D8812ED078}" type="presOf" srcId="{07720002-7407-4A68-9C3D-68215D5ECEB5}" destId="{81A42212-2F3D-4536-BA00-404322912367}" srcOrd="0" destOrd="0" presId="urn:microsoft.com/office/officeart/2018/2/layout/IconCircleList"/>
    <dgm:cxn modelId="{22DC13F5-661C-414B-B8B0-B90AFC27411B}" type="presOf" srcId="{6325DFA2-07F3-4C92-AB56-C4158EB02637}" destId="{F1B2AE6A-D52A-4AD4-A029-F706E9465E30}" srcOrd="0" destOrd="0" presId="urn:microsoft.com/office/officeart/2018/2/layout/IconCircleList"/>
    <dgm:cxn modelId="{29F2FEFC-07EC-4218-A5D1-F1BF2309C08C}" srcId="{06AFB920-73EE-42E4-A2F4-F759E6E344A4}" destId="{82A09BAB-F97A-43DF-841A-6880627F69EE}" srcOrd="0" destOrd="0" parTransId="{70D2B215-A705-41C8-9EA2-E9873F416E9A}" sibTransId="{07720002-7407-4A68-9C3D-68215D5ECEB5}"/>
    <dgm:cxn modelId="{5198E6FA-0016-46A6-8565-4CA42B8C75AE}" type="presParOf" srcId="{134B43B3-599A-4DCC-B9A3-7129076A11F3}" destId="{86E53856-EBCF-4B6B-B4F8-220D00F708D7}" srcOrd="0" destOrd="0" presId="urn:microsoft.com/office/officeart/2018/2/layout/IconCircleList"/>
    <dgm:cxn modelId="{2D0DDAA3-A20F-4076-8861-420A5FEB945A}" type="presParOf" srcId="{86E53856-EBCF-4B6B-B4F8-220D00F708D7}" destId="{9AA1B005-316D-4F70-8580-750A0C0C6CF7}" srcOrd="0" destOrd="0" presId="urn:microsoft.com/office/officeart/2018/2/layout/IconCircleList"/>
    <dgm:cxn modelId="{A1D4EDE8-82AB-4BAD-AD47-825649FF6186}" type="presParOf" srcId="{9AA1B005-316D-4F70-8580-750A0C0C6CF7}" destId="{4B2FC0E9-5E48-4837-A1F5-2C849BDF6815}" srcOrd="0" destOrd="0" presId="urn:microsoft.com/office/officeart/2018/2/layout/IconCircleList"/>
    <dgm:cxn modelId="{11908437-8E90-4D52-BA8D-1AFA337C1341}" type="presParOf" srcId="{9AA1B005-316D-4F70-8580-750A0C0C6CF7}" destId="{5F29F3AC-9D8B-4B1B-9B91-450D888DA38E}" srcOrd="1" destOrd="0" presId="urn:microsoft.com/office/officeart/2018/2/layout/IconCircleList"/>
    <dgm:cxn modelId="{C71908A3-2962-4D73-AA3C-8C5C1E9C0D87}" type="presParOf" srcId="{9AA1B005-316D-4F70-8580-750A0C0C6CF7}" destId="{DC246E9C-3209-44C5-B445-AD441C8D6DA6}" srcOrd="2" destOrd="0" presId="urn:microsoft.com/office/officeart/2018/2/layout/IconCircleList"/>
    <dgm:cxn modelId="{F05FB5DE-25BD-4951-8092-3CD13A93F3F7}" type="presParOf" srcId="{9AA1B005-316D-4F70-8580-750A0C0C6CF7}" destId="{E64B6E41-D49C-4EAC-B3D2-D33F27742D91}" srcOrd="3" destOrd="0" presId="urn:microsoft.com/office/officeart/2018/2/layout/IconCircleList"/>
    <dgm:cxn modelId="{D7A70ED8-C4AD-426C-9999-EB54D1411729}" type="presParOf" srcId="{86E53856-EBCF-4B6B-B4F8-220D00F708D7}" destId="{81A42212-2F3D-4536-BA00-404322912367}" srcOrd="1" destOrd="0" presId="urn:microsoft.com/office/officeart/2018/2/layout/IconCircleList"/>
    <dgm:cxn modelId="{193D1A0B-5C85-42CB-9555-7F3D51A2F770}" type="presParOf" srcId="{86E53856-EBCF-4B6B-B4F8-220D00F708D7}" destId="{A4421246-7C57-4329-92D8-11F4FB8DF598}" srcOrd="2" destOrd="0" presId="urn:microsoft.com/office/officeart/2018/2/layout/IconCircleList"/>
    <dgm:cxn modelId="{54E5CF56-CD29-4E54-AE5E-0BAFFC4CF505}" type="presParOf" srcId="{A4421246-7C57-4329-92D8-11F4FB8DF598}" destId="{94E098B6-3520-44FC-BED1-CB8AF7A6272D}" srcOrd="0" destOrd="0" presId="urn:microsoft.com/office/officeart/2018/2/layout/IconCircleList"/>
    <dgm:cxn modelId="{31C279C0-7D32-496D-A8D2-7C13854D9FC2}" type="presParOf" srcId="{A4421246-7C57-4329-92D8-11F4FB8DF598}" destId="{829BD410-0DC6-4128-96AE-3982EC4F6EF4}" srcOrd="1" destOrd="0" presId="urn:microsoft.com/office/officeart/2018/2/layout/IconCircleList"/>
    <dgm:cxn modelId="{2987B5E8-7917-45BB-A1AE-545C4AE5CE57}" type="presParOf" srcId="{A4421246-7C57-4329-92D8-11F4FB8DF598}" destId="{6FB5B665-3BD8-4C4C-B7B7-093C420C71D3}" srcOrd="2" destOrd="0" presId="urn:microsoft.com/office/officeart/2018/2/layout/IconCircleList"/>
    <dgm:cxn modelId="{D04D44AB-34CF-4639-8FF6-E9DCA8E67EBA}" type="presParOf" srcId="{A4421246-7C57-4329-92D8-11F4FB8DF598}" destId="{1DDBB917-4E05-4261-A45D-AFED4D74B24D}" srcOrd="3" destOrd="0" presId="urn:microsoft.com/office/officeart/2018/2/layout/IconCircleList"/>
    <dgm:cxn modelId="{00DA3748-CE3C-4567-91E2-AC72699AF722}" type="presParOf" srcId="{86E53856-EBCF-4B6B-B4F8-220D00F708D7}" destId="{F1B2AE6A-D52A-4AD4-A029-F706E9465E30}" srcOrd="3" destOrd="0" presId="urn:microsoft.com/office/officeart/2018/2/layout/IconCircleList"/>
    <dgm:cxn modelId="{46EFABD8-23FB-4638-A264-8363A639528D}" type="presParOf" srcId="{86E53856-EBCF-4B6B-B4F8-220D00F708D7}" destId="{69542DB5-87BB-43C7-91D4-DB7A52F09029}" srcOrd="4" destOrd="0" presId="urn:microsoft.com/office/officeart/2018/2/layout/IconCircleList"/>
    <dgm:cxn modelId="{7984D4CD-CED2-447B-A52B-02B0E54DF516}" type="presParOf" srcId="{69542DB5-87BB-43C7-91D4-DB7A52F09029}" destId="{7052A9B3-339F-490B-8B8C-48D066CEEC84}" srcOrd="0" destOrd="0" presId="urn:microsoft.com/office/officeart/2018/2/layout/IconCircleList"/>
    <dgm:cxn modelId="{D4290B70-F4BD-4278-AE40-8A8B56984E18}" type="presParOf" srcId="{69542DB5-87BB-43C7-91D4-DB7A52F09029}" destId="{E4DB6C7D-B4A0-40C5-A6B7-6281A89BE662}" srcOrd="1" destOrd="0" presId="urn:microsoft.com/office/officeart/2018/2/layout/IconCircleList"/>
    <dgm:cxn modelId="{507B025F-C3DE-494D-98B1-582C9597C5EE}" type="presParOf" srcId="{69542DB5-87BB-43C7-91D4-DB7A52F09029}" destId="{14411C2D-12A4-493B-BE84-62D74F700551}" srcOrd="2" destOrd="0" presId="urn:microsoft.com/office/officeart/2018/2/layout/IconCircleList"/>
    <dgm:cxn modelId="{608726DB-6939-47FB-896B-D7CAC94F3325}" type="presParOf" srcId="{69542DB5-87BB-43C7-91D4-DB7A52F09029}" destId="{E9921F83-9B8C-4243-B03D-E35BB5036ED0}" srcOrd="3" destOrd="0" presId="urn:microsoft.com/office/officeart/2018/2/layout/IconCircleList"/>
    <dgm:cxn modelId="{A57FE715-BA88-4FAF-8193-763C0AA153E3}" type="presParOf" srcId="{86E53856-EBCF-4B6B-B4F8-220D00F708D7}" destId="{6524687F-12E8-48C3-B04C-F4950E927502}" srcOrd="5" destOrd="0" presId="urn:microsoft.com/office/officeart/2018/2/layout/IconCircleList"/>
    <dgm:cxn modelId="{71838CE6-5EE3-4AE7-9645-A33C97A69AE6}" type="presParOf" srcId="{86E53856-EBCF-4B6B-B4F8-220D00F708D7}" destId="{C113F890-5F85-42E4-B3AA-7A79BF8B4A26}" srcOrd="6" destOrd="0" presId="urn:microsoft.com/office/officeart/2018/2/layout/IconCircleList"/>
    <dgm:cxn modelId="{4ED23AD2-30F5-45C4-B023-8E5D9820CD52}" type="presParOf" srcId="{C113F890-5F85-42E4-B3AA-7A79BF8B4A26}" destId="{FE1182AE-E392-4F98-AAF0-83AE6733FBF8}" srcOrd="0" destOrd="0" presId="urn:microsoft.com/office/officeart/2018/2/layout/IconCircleList"/>
    <dgm:cxn modelId="{788F2762-DCCE-4DD8-849D-486CE506F7C7}" type="presParOf" srcId="{C113F890-5F85-42E4-B3AA-7A79BF8B4A26}" destId="{61DE3CC3-0900-42DE-A4BF-2573BA5CAE37}" srcOrd="1" destOrd="0" presId="urn:microsoft.com/office/officeart/2018/2/layout/IconCircleList"/>
    <dgm:cxn modelId="{9B11382F-DEB2-4C4F-9679-CF40EC2A08F4}" type="presParOf" srcId="{C113F890-5F85-42E4-B3AA-7A79BF8B4A26}" destId="{BB2FEE29-7F8F-4B7E-8234-4F9DC447465B}" srcOrd="2" destOrd="0" presId="urn:microsoft.com/office/officeart/2018/2/layout/IconCircleList"/>
    <dgm:cxn modelId="{72CBFA3F-17EF-4E83-AA22-F0520C7F65EE}" type="presParOf" srcId="{C113F890-5F85-42E4-B3AA-7A79BF8B4A26}" destId="{E1DE98E1-C4FF-430E-905B-8F67938DF18A}" srcOrd="3" destOrd="0" presId="urn:microsoft.com/office/officeart/2018/2/layout/IconCircleList"/>
    <dgm:cxn modelId="{3616B42A-F388-4EEF-9BF2-D0B469C00A5F}" type="presParOf" srcId="{86E53856-EBCF-4B6B-B4F8-220D00F708D7}" destId="{CA14A518-5804-4E9E-B802-61C7F655EBAD}" srcOrd="7" destOrd="0" presId="urn:microsoft.com/office/officeart/2018/2/layout/IconCircleList"/>
    <dgm:cxn modelId="{AB582E1B-3856-4ACC-B8B0-73250F7A3DB4}" type="presParOf" srcId="{86E53856-EBCF-4B6B-B4F8-220D00F708D7}" destId="{A3262D5A-DD35-4F5F-A8BD-B312A77B0F70}" srcOrd="8" destOrd="0" presId="urn:microsoft.com/office/officeart/2018/2/layout/IconCircleList"/>
    <dgm:cxn modelId="{07C809C8-2C80-423A-824C-0EF9E8D478CB}" type="presParOf" srcId="{A3262D5A-DD35-4F5F-A8BD-B312A77B0F70}" destId="{B14D0022-EADB-439C-A1D7-5B4318B2823B}" srcOrd="0" destOrd="0" presId="urn:microsoft.com/office/officeart/2018/2/layout/IconCircleList"/>
    <dgm:cxn modelId="{E72A1937-3CCA-413C-A5DD-E78998E35782}" type="presParOf" srcId="{A3262D5A-DD35-4F5F-A8BD-B312A77B0F70}" destId="{00E481F8-231A-404F-A64E-B8A98154955A}" srcOrd="1" destOrd="0" presId="urn:microsoft.com/office/officeart/2018/2/layout/IconCircleList"/>
    <dgm:cxn modelId="{DAB6990C-37F4-4A69-AEE4-543BC2814787}" type="presParOf" srcId="{A3262D5A-DD35-4F5F-A8BD-B312A77B0F70}" destId="{C0E49470-BA37-4B5D-82DE-CB569A95F55A}" srcOrd="2" destOrd="0" presId="urn:microsoft.com/office/officeart/2018/2/layout/IconCircleList"/>
    <dgm:cxn modelId="{5A14D598-CB76-4C78-8E53-584AD81C531D}" type="presParOf" srcId="{A3262D5A-DD35-4F5F-A8BD-B312A77B0F70}" destId="{29FB2490-851B-4134-BCFE-A7A8657F756B}" srcOrd="3" destOrd="0" presId="urn:microsoft.com/office/officeart/2018/2/layout/IconCircleList"/>
    <dgm:cxn modelId="{51CF5BE1-CDF2-495B-8FD7-29DA7FC4404D}" type="presParOf" srcId="{86E53856-EBCF-4B6B-B4F8-220D00F708D7}" destId="{015D756E-EC2D-450E-A58E-0B7723F20229}" srcOrd="9" destOrd="0" presId="urn:microsoft.com/office/officeart/2018/2/layout/IconCircleList"/>
    <dgm:cxn modelId="{90FCAEEB-D56F-401A-A083-BDDFFA5B8FF2}" type="presParOf" srcId="{86E53856-EBCF-4B6B-B4F8-220D00F708D7}" destId="{DC2ECF74-4B53-407E-8D33-EB3EEF7B4797}" srcOrd="10" destOrd="0" presId="urn:microsoft.com/office/officeart/2018/2/layout/IconCircleList"/>
    <dgm:cxn modelId="{330A3EA3-EFE0-4BEF-A6CC-40CD54B1C492}" type="presParOf" srcId="{DC2ECF74-4B53-407E-8D33-EB3EEF7B4797}" destId="{A3B3A932-FFC5-4743-968C-66719B3FD582}" srcOrd="0" destOrd="0" presId="urn:microsoft.com/office/officeart/2018/2/layout/IconCircleList"/>
    <dgm:cxn modelId="{AF8CC9F6-B616-4BDC-B09C-E2FB8DDE0E06}" type="presParOf" srcId="{DC2ECF74-4B53-407E-8D33-EB3EEF7B4797}" destId="{6FFC085B-7D2F-429E-8617-74B2CD9C1A22}" srcOrd="1" destOrd="0" presId="urn:microsoft.com/office/officeart/2018/2/layout/IconCircleList"/>
    <dgm:cxn modelId="{B8DAE2E2-7568-42C2-AA9A-7E53A35D88E3}" type="presParOf" srcId="{DC2ECF74-4B53-407E-8D33-EB3EEF7B4797}" destId="{A31F9AFF-583E-4F78-B8FB-DE1C8FA5D07A}" srcOrd="2" destOrd="0" presId="urn:microsoft.com/office/officeart/2018/2/layout/IconCircleList"/>
    <dgm:cxn modelId="{A0032D23-F08C-4105-B3FF-2CBAB8D93A7A}" type="presParOf" srcId="{DC2ECF74-4B53-407E-8D33-EB3EEF7B4797}" destId="{2DCFDDED-EA1A-4C5D-B5E3-B6FB29DD0B3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7E4C5-5070-4DAC-BC23-A226250D9D6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9E53931-5E36-4AEE-B01F-866D9C5DF50A}">
      <dgm:prSet phldrT="[Text]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>
              <a:solidFill>
                <a:schemeClr val="tx1"/>
              </a:solidFill>
            </a:rPr>
            <a:t>LEVERAGE</a:t>
          </a:r>
        </a:p>
      </dgm:t>
    </dgm:pt>
    <dgm:pt modelId="{02DC6FA5-F892-467D-9EA1-B527246392DF}" type="parTrans" cxnId="{CE1AE31A-F66D-4B8F-BD82-721F2AE457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C3E87A-075D-4763-B7E5-E161CCCF3CB2}" type="sibTrans" cxnId="{CE1AE31A-F66D-4B8F-BD82-721F2AE457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BD15F6-1239-4335-8481-97065E32373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Learn what products and services DOE buys at its different sites</a:t>
          </a:r>
          <a:endParaRPr lang="en-US" dirty="0">
            <a:solidFill>
              <a:schemeClr val="tx1"/>
            </a:solidFill>
          </a:endParaRPr>
        </a:p>
      </dgm:t>
    </dgm:pt>
    <dgm:pt modelId="{C557C37B-59BF-4099-B952-F1AAB5D9E47B}" type="parTrans" cxnId="{126DDA84-A5DE-49B0-9F0A-C0EA2AEDCF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29E7A6-7DAF-4523-BA1A-793483B6F02B}" type="sibTrans" cxnId="{126DDA84-A5DE-49B0-9F0A-C0EA2AEDCF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BA32E1-968D-4C46-99C9-63DD7BB6977D}">
      <dgm:prSet phldrT="[Text]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>
              <a:solidFill>
                <a:schemeClr val="tx1"/>
              </a:solidFill>
            </a:rPr>
            <a:t>TARGET</a:t>
          </a:r>
        </a:p>
      </dgm:t>
    </dgm:pt>
    <dgm:pt modelId="{9C68345F-3881-45DA-8E1D-5B134F0999F7}" type="parTrans" cxnId="{E61620EA-F6B2-437D-8AEC-2229BEE11A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B71170-1A60-4B15-899A-8CC09A228004}" type="sibTrans" cxnId="{E61620EA-F6B2-437D-8AEC-2229BEE11A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3E8CC8-236E-45AF-AB19-0B809E78A45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Market/match up your capabilities against DOE/Prime requirements</a:t>
          </a:r>
          <a:endParaRPr lang="en-US" dirty="0">
            <a:solidFill>
              <a:schemeClr val="tx1"/>
            </a:solidFill>
          </a:endParaRPr>
        </a:p>
      </dgm:t>
    </dgm:pt>
    <dgm:pt modelId="{CD0F0044-0C06-4F3E-AFCF-5A870F95A1BE}" type="parTrans" cxnId="{25E535AF-EEE1-4AE6-9E28-5BBC71D187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6C3B79-6D24-4470-9B6F-99CBFF2176F8}" type="sibTrans" cxnId="{25E535AF-EEE1-4AE6-9E28-5BBC71D187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2F1798-4B1C-4EAD-B10A-6BE58F9DAB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Review DOE and Major Contractor acquisition forecasts and SAM.gov</a:t>
          </a:r>
        </a:p>
      </dgm:t>
    </dgm:pt>
    <dgm:pt modelId="{68F15AF1-EDDA-4F56-A9DF-5DF4DE5C62E2}" type="parTrans" cxnId="{1CF000A9-53DB-4674-A21E-823A7548AD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E9B95A-5E27-4B6D-AE1A-7C7C36F1F919}" type="sibTrans" cxnId="{1CF000A9-53DB-4674-A21E-823A7548AD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5E902D-E247-4E14-B035-56E9D85F67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Ensure socio-economic certifications and security classifications are current</a:t>
          </a:r>
          <a:endParaRPr lang="en-US" b="0" dirty="0">
            <a:solidFill>
              <a:schemeClr val="tx1"/>
            </a:solidFill>
            <a:effectLst/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EEC7C5E-EECE-42FD-A2FA-91204DB4B5EB}" type="parTrans" cxnId="{38E076D7-5D30-4020-90E8-A6199A1659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F76942-0FD7-4FA0-9718-16FE2DB61A55}" type="sibTrans" cxnId="{38E076D7-5D30-4020-90E8-A6199A1659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591B19-41CA-4396-BF14-60DC724E43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Stay current with regulations, laws, policy, etc.</a:t>
          </a:r>
        </a:p>
      </dgm:t>
    </dgm:pt>
    <dgm:pt modelId="{CF6912BC-0A5A-4241-93F6-8198E3101331}" type="parTrans" cxnId="{D0533FA0-4FEF-449C-A3E3-65196752D8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1948A3-867E-4E19-8DD2-B308C8137E7B}" type="sibTrans" cxnId="{D0533FA0-4FEF-449C-A3E3-65196752D8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DAA459-3EBA-4E82-97AD-95D6D68667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- Establish teaming arrangements, joint ventures, etc.</a:t>
          </a:r>
        </a:p>
      </dgm:t>
    </dgm:pt>
    <dgm:pt modelId="{06A0D047-B105-4C98-A6FA-4B018AD1CBE8}" type="parTrans" cxnId="{6D094AAC-ABC5-46CF-B9C3-35E4A8004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74D24A-1F82-4F10-83B5-58FD48D7492E}" type="sibTrans" cxnId="{6D094AAC-ABC5-46CF-B9C3-35E4A8004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C8E5BF-C41A-48D3-A451-673A46C327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Pursue low dollar requirements to build past performance</a:t>
          </a:r>
          <a:endParaRPr lang="en-US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693BB24-E06A-4497-A573-60E356D0C2A8}" type="parTrans" cxnId="{163FADC8-F7B2-4F06-832F-57CFA2CF66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74756E-EC47-4E05-A786-6949AE84C753}" type="sibTrans" cxnId="{163FADC8-F7B2-4F06-832F-57CFA2CF66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1EEFDF-F825-4ADE-8587-1B1A7B831D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Pursue all levels of opportunities </a:t>
          </a:r>
        </a:p>
      </dgm:t>
    </dgm:pt>
    <dgm:pt modelId="{643D0BF9-F3F1-47DD-A22E-328D97821E4C}" type="parTrans" cxnId="{84F74E1A-BE10-45E6-AB4C-5BF9B3BCB5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F78996-1B34-4BF1-B760-0FD639BE666C}" type="sibTrans" cxnId="{84F74E1A-BE10-45E6-AB4C-5BF9B3BCB5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17FD47-A68A-4E0A-BC94-F443C5B286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Participate in outreach events</a:t>
          </a:r>
          <a:endParaRPr lang="en-US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C94E0A5-2A79-4820-9D86-13A146ADC5DB}" type="parTrans" cxnId="{26706683-7D69-4A20-801E-612E0B2980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BEFFCD-6C8A-4598-960E-F72355511450}" type="sibTrans" cxnId="{26706683-7D69-4A20-801E-612E0B2980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5255FF-242F-4E2C-941C-1AE0A75A4C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Adequately respond to Sources Sought/Request for Information/Request for Proposals</a:t>
          </a:r>
        </a:p>
      </dgm:t>
    </dgm:pt>
    <dgm:pt modelId="{C5C4DC38-5ABD-4235-9578-1A34335207AA}" type="parTrans" cxnId="{BA073701-99C8-4AF0-9809-7E5638FC36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FFF7D3-38CC-4E1F-B830-1D3497649573}" type="sibTrans" cxnId="{BA073701-99C8-4AF0-9809-7E5638FC36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701DCF-67CD-4639-8F49-578DA282F1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Register in DOE Supplier databases</a:t>
          </a:r>
        </a:p>
      </dgm:t>
    </dgm:pt>
    <dgm:pt modelId="{E1322E70-7B18-42CA-9BB7-645992973E36}" type="parTrans" cxnId="{0A0C2FDF-A004-45AD-9075-3911A24FFB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007C25-B910-4103-A2A4-714FB3AFD36D}" type="sibTrans" cxnId="{0A0C2FDF-A004-45AD-9075-3911A24FFB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378B60-3699-497A-9BE3-B0708593659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Engage SBA, Small Business Development Centers, Procurement Technical Assistance Centers, Minority Business Development Agency, </a:t>
          </a:r>
          <a:endParaRPr lang="en-US" dirty="0">
            <a:solidFill>
              <a:schemeClr val="tx1"/>
            </a:solidFill>
          </a:endParaRPr>
        </a:p>
      </dgm:t>
    </dgm:pt>
    <dgm:pt modelId="{6227EDB3-EC01-48A2-9AC3-9CD37A237561}" type="parTrans" cxnId="{83F72A33-687E-46E8-BAD7-D3B7C4C6D4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F6A442-7699-4D23-A435-0176101816BA}" type="sibTrans" cxnId="{83F72A33-687E-46E8-BAD7-D3B7C4C6D4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23A30A-A182-44EB-9973-09BEBE51EFB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Understand and pursue Key DOE Programs like MPP</a:t>
          </a:r>
          <a:endParaRPr lang="en-US" b="0" dirty="0">
            <a:solidFill>
              <a:schemeClr val="tx1"/>
            </a:solidFill>
            <a:effectLst/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447D3D4-BD18-4543-9399-A555CC72DA3C}" type="parTrans" cxnId="{391DD012-21EB-4C9B-B9B2-534FB8C91F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BFABCB-D988-46EF-9ABC-4F258753233E}" type="sibTrans" cxnId="{391DD012-21EB-4C9B-B9B2-534FB8C91F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B4144E-C081-46C7-BC4D-7B163FE55ACA}">
      <dgm:prSet phldrT="[Text]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>
              <a:solidFill>
                <a:schemeClr val="tx1"/>
              </a:solidFill>
            </a:rPr>
            <a:t>PREPARE</a:t>
          </a:r>
        </a:p>
      </dgm:t>
    </dgm:pt>
    <dgm:pt modelId="{418AC54F-E41E-4801-8ABB-BA8EA2011019}" type="parTrans" cxnId="{844AA993-B22E-4CCE-9723-2330B9B7C0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185140-3D7D-4B9F-8E59-4F6785DD5790}" type="sibTrans" cxnId="{844AA993-B22E-4CCE-9723-2330B9B7C0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E1E1E5-6A2F-4552-B3DF-7C5A2D79AD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Create strong capability statement-</a:t>
          </a:r>
        </a:p>
      </dgm:t>
    </dgm:pt>
    <dgm:pt modelId="{BA002DC9-EBBB-4AF4-90D8-60E848BBDF09}" type="parTrans" cxnId="{439FCA50-D9F0-4975-BF2D-E2726105EB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467102-EBCC-47C6-A847-13558A7A421A}" type="sibTrans" cxnId="{439FCA50-D9F0-4975-BF2D-E2726105EB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E2CEDF-87E8-4D04-831E-B83375BB8C2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Engage OSDBU and sites’ Small Business Program Managers</a:t>
          </a:r>
        </a:p>
      </dgm:t>
    </dgm:pt>
    <dgm:pt modelId="{05076819-0417-4A85-8974-6CC50406F1E0}" type="parTrans" cxnId="{21E89B96-8940-4407-9960-4A06231791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510613-56D3-4696-96BB-7BA082E4869F}" type="sibTrans" cxnId="{21E89B96-8940-4407-9960-4A06231791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770C18-BDEA-4EF0-8B4E-2041069C31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Join Trade Organizations</a:t>
          </a:r>
        </a:p>
      </dgm:t>
    </dgm:pt>
    <dgm:pt modelId="{F4B914A1-82C1-42E7-A009-9E888070523E}" type="parTrans" cxnId="{0C9E801A-A208-4FAB-9A4B-01DDC28611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54F6DE-BD7A-4DE2-A7EE-8B845FBC8C3E}" type="sibTrans" cxnId="{0C9E801A-A208-4FAB-9A4B-01DDC28611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DCDD54-D15B-43F2-87A8-5D9D8983165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Review DOE OSDBU Small Business Toolbox</a:t>
          </a:r>
        </a:p>
      </dgm:t>
    </dgm:pt>
    <dgm:pt modelId="{0872F771-E606-4724-8BED-6A9C852A6EA4}" type="parTrans" cxnId="{02C1254A-7EA0-4C93-BABC-66B2F89438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7D6DB5-CE42-4D91-9DF8-85D20F978AA9}" type="sibTrans" cxnId="{02C1254A-7EA0-4C93-BABC-66B2F89438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50F388-39BD-484F-A40A-6E749615A9F6}" type="pres">
      <dgm:prSet presAssocID="{75D7E4C5-5070-4DAC-BC23-A226250D9D61}" presName="root" presStyleCnt="0">
        <dgm:presLayoutVars>
          <dgm:dir/>
          <dgm:resizeHandles val="exact"/>
        </dgm:presLayoutVars>
      </dgm:prSet>
      <dgm:spPr/>
    </dgm:pt>
    <dgm:pt modelId="{5DA7A052-32CD-48A5-A6A6-D6C472974EF4}" type="pres">
      <dgm:prSet presAssocID="{A9E53931-5E36-4AEE-B01F-866D9C5DF50A}" presName="compNode" presStyleCnt="0"/>
      <dgm:spPr/>
    </dgm:pt>
    <dgm:pt modelId="{387B180C-212A-43A1-AACD-002FDA6E1302}" type="pres">
      <dgm:prSet presAssocID="{A9E53931-5E36-4AEE-B01F-866D9C5DF50A}" presName="iconRect" presStyleLbl="node1" presStyleIdx="0" presStyleCnt="3" custLinFactNeighborX="89783" custLinFactNeighborY="254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342A52B-E4A0-4F7F-9A96-6FB6BD46D8D5}" type="pres">
      <dgm:prSet presAssocID="{A9E53931-5E36-4AEE-B01F-866D9C5DF50A}" presName="iconSpace" presStyleCnt="0"/>
      <dgm:spPr/>
    </dgm:pt>
    <dgm:pt modelId="{EE0D3EF9-0D1A-4B1E-9438-16FD71DCB8DE}" type="pres">
      <dgm:prSet presAssocID="{A9E53931-5E36-4AEE-B01F-866D9C5DF50A}" presName="parTx" presStyleLbl="revTx" presStyleIdx="0" presStyleCnt="6">
        <dgm:presLayoutVars>
          <dgm:chMax val="0"/>
          <dgm:chPref val="0"/>
        </dgm:presLayoutVars>
      </dgm:prSet>
      <dgm:spPr/>
    </dgm:pt>
    <dgm:pt modelId="{48632FD7-70E1-4E21-9CFB-CB3F352FB4A5}" type="pres">
      <dgm:prSet presAssocID="{A9E53931-5E36-4AEE-B01F-866D9C5DF50A}" presName="txSpace" presStyleCnt="0"/>
      <dgm:spPr/>
    </dgm:pt>
    <dgm:pt modelId="{7B4333BE-8502-4713-9E67-89C517EB41D3}" type="pres">
      <dgm:prSet presAssocID="{A9E53931-5E36-4AEE-B01F-866D9C5DF50A}" presName="desTx" presStyleLbl="revTx" presStyleIdx="1" presStyleCnt="6">
        <dgm:presLayoutVars/>
      </dgm:prSet>
      <dgm:spPr/>
    </dgm:pt>
    <dgm:pt modelId="{F3D4384C-F3F5-488C-B3C3-FD5B5B1804FA}" type="pres">
      <dgm:prSet presAssocID="{A6C3E87A-075D-4763-B7E5-E161CCCF3CB2}" presName="sibTrans" presStyleCnt="0"/>
      <dgm:spPr/>
    </dgm:pt>
    <dgm:pt modelId="{409B9191-56E3-4F89-B952-95FA13F597A0}" type="pres">
      <dgm:prSet presAssocID="{24B4144E-C081-46C7-BC4D-7B163FE55ACA}" presName="compNode" presStyleCnt="0"/>
      <dgm:spPr/>
    </dgm:pt>
    <dgm:pt modelId="{1C1C42A4-0B42-4D72-B778-0272889EB5DD}" type="pres">
      <dgm:prSet presAssocID="{24B4144E-C081-46C7-BC4D-7B163FE55ACA}" presName="iconRect" presStyleLbl="node1" presStyleIdx="1" presStyleCnt="3" custLinFactNeighborX="92112" custLinFactNeighborY="25471"/>
      <dgm:spPr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E8C73FB-B0F7-452A-AFC7-63EB3C6AD03D}" type="pres">
      <dgm:prSet presAssocID="{24B4144E-C081-46C7-BC4D-7B163FE55ACA}" presName="iconSpace" presStyleCnt="0"/>
      <dgm:spPr/>
    </dgm:pt>
    <dgm:pt modelId="{7F1FE63D-6ACE-4516-970E-4144098DD300}" type="pres">
      <dgm:prSet presAssocID="{24B4144E-C081-46C7-BC4D-7B163FE55ACA}" presName="parTx" presStyleLbl="revTx" presStyleIdx="2" presStyleCnt="6">
        <dgm:presLayoutVars>
          <dgm:chMax val="0"/>
          <dgm:chPref val="0"/>
        </dgm:presLayoutVars>
      </dgm:prSet>
      <dgm:spPr/>
    </dgm:pt>
    <dgm:pt modelId="{3029BCAD-A6C6-4388-96D0-7CD8CAFC6110}" type="pres">
      <dgm:prSet presAssocID="{24B4144E-C081-46C7-BC4D-7B163FE55ACA}" presName="txSpace" presStyleCnt="0"/>
      <dgm:spPr/>
    </dgm:pt>
    <dgm:pt modelId="{A79A07E8-29F5-4885-B17E-B4856EECDEF2}" type="pres">
      <dgm:prSet presAssocID="{24B4144E-C081-46C7-BC4D-7B163FE55ACA}" presName="desTx" presStyleLbl="revTx" presStyleIdx="3" presStyleCnt="6">
        <dgm:presLayoutVars/>
      </dgm:prSet>
      <dgm:spPr/>
    </dgm:pt>
    <dgm:pt modelId="{5134E36C-9232-48B4-8F05-B19D62E61286}" type="pres">
      <dgm:prSet presAssocID="{8A185140-3D7D-4B9F-8E59-4F6785DD5790}" presName="sibTrans" presStyleCnt="0"/>
      <dgm:spPr/>
    </dgm:pt>
    <dgm:pt modelId="{30503998-6C36-45DA-AEC5-5939A7DC3DCD}" type="pres">
      <dgm:prSet presAssocID="{8DBA32E1-968D-4C46-99C9-63DD7BB6977D}" presName="compNode" presStyleCnt="0"/>
      <dgm:spPr/>
    </dgm:pt>
    <dgm:pt modelId="{7FB9344E-1031-4890-B66C-94B1214F908F}" type="pres">
      <dgm:prSet presAssocID="{8DBA32E1-968D-4C46-99C9-63DD7BB6977D}" presName="iconRect" presStyleLbl="node1" presStyleIdx="2" presStyleCnt="3" custLinFactX="2954" custLinFactNeighborX="100000" custLinFactNeighborY="254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DE3A824-98E9-4B9B-B810-7A617058B3AD}" type="pres">
      <dgm:prSet presAssocID="{8DBA32E1-968D-4C46-99C9-63DD7BB6977D}" presName="iconSpace" presStyleCnt="0"/>
      <dgm:spPr/>
    </dgm:pt>
    <dgm:pt modelId="{2DE56CF1-F32F-4846-BD11-52E281AE6FCD}" type="pres">
      <dgm:prSet presAssocID="{8DBA32E1-968D-4C46-99C9-63DD7BB6977D}" presName="parTx" presStyleLbl="revTx" presStyleIdx="4" presStyleCnt="6">
        <dgm:presLayoutVars>
          <dgm:chMax val="0"/>
          <dgm:chPref val="0"/>
        </dgm:presLayoutVars>
      </dgm:prSet>
      <dgm:spPr/>
    </dgm:pt>
    <dgm:pt modelId="{63E77072-BD14-4721-9C07-C6FA691DF3CF}" type="pres">
      <dgm:prSet presAssocID="{8DBA32E1-968D-4C46-99C9-63DD7BB6977D}" presName="txSpace" presStyleCnt="0"/>
      <dgm:spPr/>
    </dgm:pt>
    <dgm:pt modelId="{69CE5250-7D03-4506-8B68-7F7C76B54BD4}" type="pres">
      <dgm:prSet presAssocID="{8DBA32E1-968D-4C46-99C9-63DD7BB6977D}" presName="desTx" presStyleLbl="revTx" presStyleIdx="5" presStyleCnt="6">
        <dgm:presLayoutVars/>
      </dgm:prSet>
      <dgm:spPr/>
    </dgm:pt>
  </dgm:ptLst>
  <dgm:cxnLst>
    <dgm:cxn modelId="{BA073701-99C8-4AF0-9809-7E5638FC3605}" srcId="{8DBA32E1-968D-4C46-99C9-63DD7BB6977D}" destId="{4C5255FF-242F-4E2C-941C-1AE0A75A4C98}" srcOrd="4" destOrd="0" parTransId="{C5C4DC38-5ABD-4235-9578-1A34335207AA}" sibTransId="{41FFF7D3-38CC-4E1F-B830-1D3497649573}"/>
    <dgm:cxn modelId="{D619D708-A3DF-41B5-9F8B-303875DFC799}" type="presOf" srcId="{EB17FD47-A68A-4E0A-BC94-F443C5B2862B}" destId="{69CE5250-7D03-4506-8B68-7F7C76B54BD4}" srcOrd="0" destOrd="3" presId="urn:microsoft.com/office/officeart/2018/2/layout/IconLabelDescriptionList"/>
    <dgm:cxn modelId="{592BD40A-34CF-410A-B1DB-DA4B6A11A2CE}" type="presOf" srcId="{FEE2CEDF-87E8-4D04-831E-B83375BB8C28}" destId="{7B4333BE-8502-4713-9E67-89C517EB41D3}" srcOrd="0" destOrd="4" presId="urn:microsoft.com/office/officeart/2018/2/layout/IconLabelDescriptionList"/>
    <dgm:cxn modelId="{391DD012-21EB-4C9B-B9B2-534FB8C91FD1}" srcId="{A9E53931-5E36-4AEE-B01F-866D9C5DF50A}" destId="{FC23A30A-A182-44EB-9973-09BEBE51EFBA}" srcOrd="1" destOrd="0" parTransId="{9447D3D4-BD18-4543-9399-A555CC72DA3C}" sibTransId="{E0BFABCB-D988-46EF-9ABC-4F258753233E}"/>
    <dgm:cxn modelId="{84F74E1A-BE10-45E6-AB4C-5BF9B3BCB5CD}" srcId="{8DBA32E1-968D-4C46-99C9-63DD7BB6977D}" destId="{241EEFDF-F825-4ADE-8587-1B1A7B831D49}" srcOrd="2" destOrd="0" parTransId="{643D0BF9-F3F1-47DD-A22E-328D97821E4C}" sibTransId="{35F78996-1B34-4BF1-B760-0FD639BE666C}"/>
    <dgm:cxn modelId="{0C9E801A-A208-4FAB-9A4B-01DDC2861107}" srcId="{A9E53931-5E36-4AEE-B01F-866D9C5DF50A}" destId="{8C770C18-BDEA-4EF0-8B4E-2041069C3114}" srcOrd="2" destOrd="0" parTransId="{F4B914A1-82C1-42E7-A009-9E888070523E}" sibTransId="{7354F6DE-BD7A-4DE2-A7EE-8B845FBC8C3E}"/>
    <dgm:cxn modelId="{CE1AE31A-F66D-4B8F-BD82-721F2AE45743}" srcId="{75D7E4C5-5070-4DAC-BC23-A226250D9D61}" destId="{A9E53931-5E36-4AEE-B01F-866D9C5DF50A}" srcOrd="0" destOrd="0" parTransId="{02DC6FA5-F892-467D-9EA1-B527246392DF}" sibTransId="{A6C3E87A-075D-4763-B7E5-E161CCCF3CB2}"/>
    <dgm:cxn modelId="{7F709326-B2EC-4F70-BE57-B422D720FD7A}" type="presOf" srcId="{A43E8CC8-236E-45AF-AB19-0B809E78A451}" destId="{69CE5250-7D03-4506-8B68-7F7C76B54BD4}" srcOrd="0" destOrd="0" presId="urn:microsoft.com/office/officeart/2018/2/layout/IconLabelDescriptionList"/>
    <dgm:cxn modelId="{CBE8F92F-64F6-4811-B5FC-EE9AD77F8F27}" type="presOf" srcId="{DD591B19-41CA-4396-BF14-60DC724E43FB}" destId="{A79A07E8-29F5-4885-B17E-B4856EECDEF2}" srcOrd="0" destOrd="3" presId="urn:microsoft.com/office/officeart/2018/2/layout/IconLabelDescriptionList"/>
    <dgm:cxn modelId="{FCC58432-C29D-4D6C-96BD-09D0B33962DB}" type="presOf" srcId="{FC23A30A-A182-44EB-9973-09BEBE51EFBA}" destId="{7B4333BE-8502-4713-9E67-89C517EB41D3}" srcOrd="0" destOrd="1" presId="urn:microsoft.com/office/officeart/2018/2/layout/IconLabelDescriptionList"/>
    <dgm:cxn modelId="{83F72A33-687E-46E8-BAD7-D3B7C4C6D4AE}" srcId="{A9E53931-5E36-4AEE-B01F-866D9C5DF50A}" destId="{ED378B60-3699-497A-9BE3-B07085936592}" srcOrd="0" destOrd="0" parTransId="{6227EDB3-EC01-48A2-9AC3-9CD37A237561}" sibTransId="{1DF6A442-7699-4D23-A435-0176101816BA}"/>
    <dgm:cxn modelId="{DB91E039-6198-405E-A5DE-422824651B83}" type="presOf" srcId="{241EEFDF-F825-4ADE-8587-1B1A7B831D49}" destId="{69CE5250-7D03-4506-8B68-7F7C76B54BD4}" srcOrd="0" destOrd="2" presId="urn:microsoft.com/office/officeart/2018/2/layout/IconLabelDescriptionList"/>
    <dgm:cxn modelId="{3CE48E47-9CA2-482E-89AA-107D8B40DA09}" type="presOf" srcId="{24B4144E-C081-46C7-BC4D-7B163FE55ACA}" destId="{7F1FE63D-6ACE-4516-970E-4144098DD300}" srcOrd="0" destOrd="0" presId="urn:microsoft.com/office/officeart/2018/2/layout/IconLabelDescriptionList"/>
    <dgm:cxn modelId="{02C1254A-7EA0-4C93-BABC-66B2F8943864}" srcId="{A9E53931-5E36-4AEE-B01F-866D9C5DF50A}" destId="{07DCDD54-D15B-43F2-87A8-5D9D89831651}" srcOrd="3" destOrd="0" parTransId="{0872F771-E606-4724-8BED-6A9C852A6EA4}" sibTransId="{6A7D6DB5-CE42-4D91-9DF8-85D20F978AA9}"/>
    <dgm:cxn modelId="{C941DD6F-1000-4AAB-8AD3-88E92FDE8FF6}" type="presOf" srcId="{575E902D-E247-4E14-B035-56E9D85F67E3}" destId="{A79A07E8-29F5-4885-B17E-B4856EECDEF2}" srcOrd="0" destOrd="2" presId="urn:microsoft.com/office/officeart/2018/2/layout/IconLabelDescriptionList"/>
    <dgm:cxn modelId="{439FCA50-D9F0-4975-BF2D-E2726105EB04}" srcId="{24B4144E-C081-46C7-BC4D-7B163FE55ACA}" destId="{A2E1E1E5-6A2F-4552-B3DF-7C5A2D79ADD5}" srcOrd="5" destOrd="0" parTransId="{BA002DC9-EBBB-4AF4-90D8-60E848BBDF09}" sibTransId="{2A467102-EBCC-47C6-A847-13558A7A421A}"/>
    <dgm:cxn modelId="{D7BAD850-C057-4417-ABA9-13D32A40A864}" type="presOf" srcId="{ED378B60-3699-497A-9BE3-B07085936592}" destId="{7B4333BE-8502-4713-9E67-89C517EB41D3}" srcOrd="0" destOrd="0" presId="urn:microsoft.com/office/officeart/2018/2/layout/IconLabelDescriptionList"/>
    <dgm:cxn modelId="{4E334277-E1A7-4DD2-9FA5-9BC58677ABFE}" type="presOf" srcId="{A2E1E1E5-6A2F-4552-B3DF-7C5A2D79ADD5}" destId="{A79A07E8-29F5-4885-B17E-B4856EECDEF2}" srcOrd="0" destOrd="5" presId="urn:microsoft.com/office/officeart/2018/2/layout/IconLabelDescriptionList"/>
    <dgm:cxn modelId="{07F5DF7C-BE12-4805-B4B9-31F197B7A5AE}" type="presOf" srcId="{4C5255FF-242F-4E2C-941C-1AE0A75A4C98}" destId="{69CE5250-7D03-4506-8B68-7F7C76B54BD4}" srcOrd="0" destOrd="4" presId="urn:microsoft.com/office/officeart/2018/2/layout/IconLabelDescriptionList"/>
    <dgm:cxn modelId="{EBC6E180-D7E5-48D2-8286-28EA6E6DA389}" type="presOf" srcId="{8DBA32E1-968D-4C46-99C9-63DD7BB6977D}" destId="{2DE56CF1-F32F-4846-BD11-52E281AE6FCD}" srcOrd="0" destOrd="0" presId="urn:microsoft.com/office/officeart/2018/2/layout/IconLabelDescriptionList"/>
    <dgm:cxn modelId="{26706683-7D69-4A20-801E-612E0B29809E}" srcId="{8DBA32E1-968D-4C46-99C9-63DD7BB6977D}" destId="{EB17FD47-A68A-4E0A-BC94-F443C5B2862B}" srcOrd="3" destOrd="0" parTransId="{5C94E0A5-2A79-4820-9D86-13A146ADC5DB}" sibTransId="{ACBEFFCD-6C8A-4598-960E-F72355511450}"/>
    <dgm:cxn modelId="{126DDA84-A5DE-49B0-9F0A-C0EA2AEDCF33}" srcId="{24B4144E-C081-46C7-BC4D-7B163FE55ACA}" destId="{99BD15F6-1239-4335-8481-97065E323731}" srcOrd="0" destOrd="0" parTransId="{C557C37B-59BF-4099-B952-F1AAB5D9E47B}" sibTransId="{3229E7A6-7DAF-4523-BA1A-793483B6F02B}"/>
    <dgm:cxn modelId="{7126EA87-CEC8-4316-87FA-90729A75651B}" type="presOf" srcId="{8C770C18-BDEA-4EF0-8B4E-2041069C3114}" destId="{7B4333BE-8502-4713-9E67-89C517EB41D3}" srcOrd="0" destOrd="2" presId="urn:microsoft.com/office/officeart/2018/2/layout/IconLabelDescriptionList"/>
    <dgm:cxn modelId="{8EA08D89-32D1-4666-A2B7-78AE9BF42A14}" type="presOf" srcId="{BA2F1798-4B1C-4EAD-B10A-6BE58F9DAB60}" destId="{A79A07E8-29F5-4885-B17E-B4856EECDEF2}" srcOrd="0" destOrd="1" presId="urn:microsoft.com/office/officeart/2018/2/layout/IconLabelDescriptionList"/>
    <dgm:cxn modelId="{844AA993-B22E-4CCE-9723-2330B9B7C04C}" srcId="{75D7E4C5-5070-4DAC-BC23-A226250D9D61}" destId="{24B4144E-C081-46C7-BC4D-7B163FE55ACA}" srcOrd="1" destOrd="0" parTransId="{418AC54F-E41E-4801-8ABB-BA8EA2011019}" sibTransId="{8A185140-3D7D-4B9F-8E59-4F6785DD5790}"/>
    <dgm:cxn modelId="{3BBA3A94-EEF1-4D8C-B965-D01D9F71E0F1}" type="presOf" srcId="{A3DAA459-3EBA-4E82-97AD-95D6D6866778}" destId="{A79A07E8-29F5-4885-B17E-B4856EECDEF2}" srcOrd="0" destOrd="4" presId="urn:microsoft.com/office/officeart/2018/2/layout/IconLabelDescriptionList"/>
    <dgm:cxn modelId="{21E89B96-8940-4407-9960-4A0623179111}" srcId="{A9E53931-5E36-4AEE-B01F-866D9C5DF50A}" destId="{FEE2CEDF-87E8-4D04-831E-B83375BB8C28}" srcOrd="4" destOrd="0" parTransId="{05076819-0417-4A85-8974-6CC50406F1E0}" sibTransId="{E8510613-56D3-4696-96BB-7BA082E4869F}"/>
    <dgm:cxn modelId="{B2F5A69B-62C2-40E3-B8B0-BF98826F7084}" type="presOf" srcId="{75D7E4C5-5070-4DAC-BC23-A226250D9D61}" destId="{C450F388-39BD-484F-A40A-6E749615A9F6}" srcOrd="0" destOrd="0" presId="urn:microsoft.com/office/officeart/2018/2/layout/IconLabelDescriptionList"/>
    <dgm:cxn modelId="{D0533FA0-4FEF-449C-A3E3-65196752D8B6}" srcId="{24B4144E-C081-46C7-BC4D-7B163FE55ACA}" destId="{DD591B19-41CA-4396-BF14-60DC724E43FB}" srcOrd="3" destOrd="0" parTransId="{CF6912BC-0A5A-4241-93F6-8198E3101331}" sibTransId="{FD1948A3-867E-4E19-8DD2-B308C8137E7B}"/>
    <dgm:cxn modelId="{1CF000A9-53DB-4674-A21E-823A7548AD06}" srcId="{24B4144E-C081-46C7-BC4D-7B163FE55ACA}" destId="{BA2F1798-4B1C-4EAD-B10A-6BE58F9DAB60}" srcOrd="1" destOrd="0" parTransId="{68F15AF1-EDDA-4F56-A9DF-5DF4DE5C62E2}" sibTransId="{EBE9B95A-5E27-4B6D-AE1A-7C7C36F1F919}"/>
    <dgm:cxn modelId="{6D094AAC-ABC5-46CF-B9C3-35E4A8004BB2}" srcId="{24B4144E-C081-46C7-BC4D-7B163FE55ACA}" destId="{A3DAA459-3EBA-4E82-97AD-95D6D6866778}" srcOrd="4" destOrd="0" parTransId="{06A0D047-B105-4C98-A6FA-4B018AD1CBE8}" sibTransId="{9E74D24A-1F82-4F10-83B5-58FD48D7492E}"/>
    <dgm:cxn modelId="{25E535AF-EEE1-4AE6-9E28-5BBC71D18799}" srcId="{8DBA32E1-968D-4C46-99C9-63DD7BB6977D}" destId="{A43E8CC8-236E-45AF-AB19-0B809E78A451}" srcOrd="0" destOrd="0" parTransId="{CD0F0044-0C06-4F3E-AFCF-5A870F95A1BE}" sibTransId="{406C3B79-6D24-4470-9B6F-99CBFF2176F8}"/>
    <dgm:cxn modelId="{24E5F6B7-1453-4643-9269-0B41B6B609A3}" type="presOf" srcId="{3F701DCF-67CD-4639-8F49-578DA282F14A}" destId="{69CE5250-7D03-4506-8B68-7F7C76B54BD4}" srcOrd="0" destOrd="5" presId="urn:microsoft.com/office/officeart/2018/2/layout/IconLabelDescriptionList"/>
    <dgm:cxn modelId="{163FADC8-F7B2-4F06-832F-57CFA2CF6691}" srcId="{8DBA32E1-968D-4C46-99C9-63DD7BB6977D}" destId="{D5C8E5BF-C41A-48D3-A451-673A46C32777}" srcOrd="1" destOrd="0" parTransId="{B693BB24-E06A-4497-A573-60E356D0C2A8}" sibTransId="{6674756E-EC47-4E05-A786-6949AE84C753}"/>
    <dgm:cxn modelId="{0DAF0DCA-8E84-4CD5-9342-6ACB32BBB0CB}" type="presOf" srcId="{07DCDD54-D15B-43F2-87A8-5D9D89831651}" destId="{7B4333BE-8502-4713-9E67-89C517EB41D3}" srcOrd="0" destOrd="3" presId="urn:microsoft.com/office/officeart/2018/2/layout/IconLabelDescriptionList"/>
    <dgm:cxn modelId="{760593D0-E052-43B9-A480-BF4CC8113FED}" type="presOf" srcId="{99BD15F6-1239-4335-8481-97065E323731}" destId="{A79A07E8-29F5-4885-B17E-B4856EECDEF2}" srcOrd="0" destOrd="0" presId="urn:microsoft.com/office/officeart/2018/2/layout/IconLabelDescriptionList"/>
    <dgm:cxn modelId="{38E076D7-5D30-4020-90E8-A6199A16596C}" srcId="{24B4144E-C081-46C7-BC4D-7B163FE55ACA}" destId="{575E902D-E247-4E14-B035-56E9D85F67E3}" srcOrd="2" destOrd="0" parTransId="{FEEC7C5E-EECE-42FD-A2FA-91204DB4B5EB}" sibTransId="{E6F76942-0FD7-4FA0-9718-16FE2DB61A55}"/>
    <dgm:cxn modelId="{0A0C2FDF-A004-45AD-9075-3911A24FFB9D}" srcId="{8DBA32E1-968D-4C46-99C9-63DD7BB6977D}" destId="{3F701DCF-67CD-4639-8F49-578DA282F14A}" srcOrd="5" destOrd="0" parTransId="{E1322E70-7B18-42CA-9BB7-645992973E36}" sibTransId="{C0007C25-B910-4103-A2A4-714FB3AFD36D}"/>
    <dgm:cxn modelId="{E8BB4AE2-1CE5-4826-92C0-CDEF93ACE3A4}" type="presOf" srcId="{D5C8E5BF-C41A-48D3-A451-673A46C32777}" destId="{69CE5250-7D03-4506-8B68-7F7C76B54BD4}" srcOrd="0" destOrd="1" presId="urn:microsoft.com/office/officeart/2018/2/layout/IconLabelDescriptionList"/>
    <dgm:cxn modelId="{E61620EA-F6B2-437D-8AEC-2229BEE11A7D}" srcId="{75D7E4C5-5070-4DAC-BC23-A226250D9D61}" destId="{8DBA32E1-968D-4C46-99C9-63DD7BB6977D}" srcOrd="2" destOrd="0" parTransId="{9C68345F-3881-45DA-8E1D-5B134F0999F7}" sibTransId="{95B71170-1A60-4B15-899A-8CC09A228004}"/>
    <dgm:cxn modelId="{531C5EEE-6B9A-4A86-A07D-43CE5E4B8267}" type="presOf" srcId="{A9E53931-5E36-4AEE-B01F-866D9C5DF50A}" destId="{EE0D3EF9-0D1A-4B1E-9438-16FD71DCB8DE}" srcOrd="0" destOrd="0" presId="urn:microsoft.com/office/officeart/2018/2/layout/IconLabelDescriptionList"/>
    <dgm:cxn modelId="{860974E6-FD2C-4C54-AD4F-9D609D2D5042}" type="presParOf" srcId="{C450F388-39BD-484F-A40A-6E749615A9F6}" destId="{5DA7A052-32CD-48A5-A6A6-D6C472974EF4}" srcOrd="0" destOrd="0" presId="urn:microsoft.com/office/officeart/2018/2/layout/IconLabelDescriptionList"/>
    <dgm:cxn modelId="{0E78FECA-BBBA-48D7-8491-500D5BC8704C}" type="presParOf" srcId="{5DA7A052-32CD-48A5-A6A6-D6C472974EF4}" destId="{387B180C-212A-43A1-AACD-002FDA6E1302}" srcOrd="0" destOrd="0" presId="urn:microsoft.com/office/officeart/2018/2/layout/IconLabelDescriptionList"/>
    <dgm:cxn modelId="{F110249F-0B88-4473-850F-1575CBEBE815}" type="presParOf" srcId="{5DA7A052-32CD-48A5-A6A6-D6C472974EF4}" destId="{0342A52B-E4A0-4F7F-9A96-6FB6BD46D8D5}" srcOrd="1" destOrd="0" presId="urn:microsoft.com/office/officeart/2018/2/layout/IconLabelDescriptionList"/>
    <dgm:cxn modelId="{0F360759-D671-4226-B449-C8F15B5566C5}" type="presParOf" srcId="{5DA7A052-32CD-48A5-A6A6-D6C472974EF4}" destId="{EE0D3EF9-0D1A-4B1E-9438-16FD71DCB8DE}" srcOrd="2" destOrd="0" presId="urn:microsoft.com/office/officeart/2018/2/layout/IconLabelDescriptionList"/>
    <dgm:cxn modelId="{FF6AAA0E-033D-4985-A3CF-62706D092515}" type="presParOf" srcId="{5DA7A052-32CD-48A5-A6A6-D6C472974EF4}" destId="{48632FD7-70E1-4E21-9CFB-CB3F352FB4A5}" srcOrd="3" destOrd="0" presId="urn:microsoft.com/office/officeart/2018/2/layout/IconLabelDescriptionList"/>
    <dgm:cxn modelId="{CBF3B172-683D-447F-A991-39D4F20FF30D}" type="presParOf" srcId="{5DA7A052-32CD-48A5-A6A6-D6C472974EF4}" destId="{7B4333BE-8502-4713-9E67-89C517EB41D3}" srcOrd="4" destOrd="0" presId="urn:microsoft.com/office/officeart/2018/2/layout/IconLabelDescriptionList"/>
    <dgm:cxn modelId="{26A67952-EDF3-4435-90B1-27A7F372839C}" type="presParOf" srcId="{C450F388-39BD-484F-A40A-6E749615A9F6}" destId="{F3D4384C-F3F5-488C-B3C3-FD5B5B1804FA}" srcOrd="1" destOrd="0" presId="urn:microsoft.com/office/officeart/2018/2/layout/IconLabelDescriptionList"/>
    <dgm:cxn modelId="{FE24FBDF-2E64-4AAA-813E-160A5D184B31}" type="presParOf" srcId="{C450F388-39BD-484F-A40A-6E749615A9F6}" destId="{409B9191-56E3-4F89-B952-95FA13F597A0}" srcOrd="2" destOrd="0" presId="urn:microsoft.com/office/officeart/2018/2/layout/IconLabelDescriptionList"/>
    <dgm:cxn modelId="{DF127E89-2A5C-4D51-B42F-3E88C2C05672}" type="presParOf" srcId="{409B9191-56E3-4F89-B952-95FA13F597A0}" destId="{1C1C42A4-0B42-4D72-B778-0272889EB5DD}" srcOrd="0" destOrd="0" presId="urn:microsoft.com/office/officeart/2018/2/layout/IconLabelDescriptionList"/>
    <dgm:cxn modelId="{BBA2F25E-F0CB-4B4A-BB61-D93B9867FD49}" type="presParOf" srcId="{409B9191-56E3-4F89-B952-95FA13F597A0}" destId="{5E8C73FB-B0F7-452A-AFC7-63EB3C6AD03D}" srcOrd="1" destOrd="0" presId="urn:microsoft.com/office/officeart/2018/2/layout/IconLabelDescriptionList"/>
    <dgm:cxn modelId="{C441FF15-CFE8-4714-AE9D-E80743B60316}" type="presParOf" srcId="{409B9191-56E3-4F89-B952-95FA13F597A0}" destId="{7F1FE63D-6ACE-4516-970E-4144098DD300}" srcOrd="2" destOrd="0" presId="urn:microsoft.com/office/officeart/2018/2/layout/IconLabelDescriptionList"/>
    <dgm:cxn modelId="{B9398521-F026-4344-9E76-42D324D65B4A}" type="presParOf" srcId="{409B9191-56E3-4F89-B952-95FA13F597A0}" destId="{3029BCAD-A6C6-4388-96D0-7CD8CAFC6110}" srcOrd="3" destOrd="0" presId="urn:microsoft.com/office/officeart/2018/2/layout/IconLabelDescriptionList"/>
    <dgm:cxn modelId="{E5B213D4-BFD6-4943-ABCE-EF6ED1DE89C6}" type="presParOf" srcId="{409B9191-56E3-4F89-B952-95FA13F597A0}" destId="{A79A07E8-29F5-4885-B17E-B4856EECDEF2}" srcOrd="4" destOrd="0" presId="urn:microsoft.com/office/officeart/2018/2/layout/IconLabelDescriptionList"/>
    <dgm:cxn modelId="{7A490923-1EE1-4AA9-ACBA-79C3D579540A}" type="presParOf" srcId="{C450F388-39BD-484F-A40A-6E749615A9F6}" destId="{5134E36C-9232-48B4-8F05-B19D62E61286}" srcOrd="3" destOrd="0" presId="urn:microsoft.com/office/officeart/2018/2/layout/IconLabelDescriptionList"/>
    <dgm:cxn modelId="{62C2B309-34D6-486A-BCAA-4182E362D273}" type="presParOf" srcId="{C450F388-39BD-484F-A40A-6E749615A9F6}" destId="{30503998-6C36-45DA-AEC5-5939A7DC3DCD}" srcOrd="4" destOrd="0" presId="urn:microsoft.com/office/officeart/2018/2/layout/IconLabelDescriptionList"/>
    <dgm:cxn modelId="{AC4BF60E-91DB-4AA1-B864-4E11957489E4}" type="presParOf" srcId="{30503998-6C36-45DA-AEC5-5939A7DC3DCD}" destId="{7FB9344E-1031-4890-B66C-94B1214F908F}" srcOrd="0" destOrd="0" presId="urn:microsoft.com/office/officeart/2018/2/layout/IconLabelDescriptionList"/>
    <dgm:cxn modelId="{3423A83F-7F39-4784-ACD5-508E9A2D40A4}" type="presParOf" srcId="{30503998-6C36-45DA-AEC5-5939A7DC3DCD}" destId="{BDE3A824-98E9-4B9B-B810-7A617058B3AD}" srcOrd="1" destOrd="0" presId="urn:microsoft.com/office/officeart/2018/2/layout/IconLabelDescriptionList"/>
    <dgm:cxn modelId="{7F1D54E4-7B68-4F61-B5D8-9FD7DD7B15F4}" type="presParOf" srcId="{30503998-6C36-45DA-AEC5-5939A7DC3DCD}" destId="{2DE56CF1-F32F-4846-BD11-52E281AE6FCD}" srcOrd="2" destOrd="0" presId="urn:microsoft.com/office/officeart/2018/2/layout/IconLabelDescriptionList"/>
    <dgm:cxn modelId="{CBA5CA62-C8AA-42CE-9F26-A0D3F0DACC83}" type="presParOf" srcId="{30503998-6C36-45DA-AEC5-5939A7DC3DCD}" destId="{63E77072-BD14-4721-9C07-C6FA691DF3CF}" srcOrd="3" destOrd="0" presId="urn:microsoft.com/office/officeart/2018/2/layout/IconLabelDescriptionList"/>
    <dgm:cxn modelId="{197128A0-627F-4AAB-962C-914BC428A56A}" type="presParOf" srcId="{30503998-6C36-45DA-AEC5-5939A7DC3DCD}" destId="{69CE5250-7D03-4506-8B68-7F7C76B54BD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DE2D9E-C6CD-4AD1-A76B-3910A7F1DDA3}" type="doc">
      <dgm:prSet loTypeId="urn:microsoft.com/office/officeart/2016/7/layout/AccentHomeChevron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7652EF-21A0-40F9-9485-94A3E42B015D}">
      <dgm:prSet custT="1"/>
      <dgm:spPr/>
      <dgm:t>
        <a:bodyPr/>
        <a:lstStyle/>
        <a:p>
          <a:r>
            <a:rPr lang="en-US" sz="2000" b="1" dirty="0"/>
            <a:t>Mar 28, 2023</a:t>
          </a:r>
        </a:p>
      </dgm:t>
    </dgm:pt>
    <dgm:pt modelId="{BA4DFC5C-38E8-4C79-BABC-9D76B16F5552}" type="parTrans" cxnId="{9A8784F9-D541-4687-BD38-A75D5114015C}">
      <dgm:prSet/>
      <dgm:spPr/>
      <dgm:t>
        <a:bodyPr/>
        <a:lstStyle/>
        <a:p>
          <a:endParaRPr lang="en-US" sz="3200"/>
        </a:p>
      </dgm:t>
    </dgm:pt>
    <dgm:pt modelId="{591F5664-B55C-4119-B20B-8DBFE21A6907}" type="sibTrans" cxnId="{9A8784F9-D541-4687-BD38-A75D5114015C}">
      <dgm:prSet/>
      <dgm:spPr/>
      <dgm:t>
        <a:bodyPr/>
        <a:lstStyle/>
        <a:p>
          <a:endParaRPr lang="en-US" sz="3200"/>
        </a:p>
      </dgm:t>
    </dgm:pt>
    <dgm:pt modelId="{B101CACA-7CF9-4C33-B033-9FB3CC244ADC}">
      <dgm:prSet custT="1"/>
      <dgm:spPr/>
      <dgm:t>
        <a:bodyPr/>
        <a:lstStyle/>
        <a:p>
          <a:r>
            <a:rPr lang="en-US" sz="1800" b="1" dirty="0">
              <a:solidFill>
                <a:schemeClr val="accent4">
                  <a:lumMod val="75000"/>
                </a:schemeClr>
              </a:solidFill>
            </a:rPr>
            <a:t>WOSB Opportunity Day </a:t>
          </a:r>
        </a:p>
        <a:p>
          <a:r>
            <a:rPr lang="en-US" sz="1800" dirty="0"/>
            <a:t>Lawrence Livermore National Laboratory (LLNL)</a:t>
          </a:r>
        </a:p>
      </dgm:t>
    </dgm:pt>
    <dgm:pt modelId="{97D69E1E-3966-4205-81AF-DB52318752F1}" type="parTrans" cxnId="{0E16F2CD-6CD5-4B98-B7AA-EAC2A9D1E6BC}">
      <dgm:prSet/>
      <dgm:spPr/>
      <dgm:t>
        <a:bodyPr/>
        <a:lstStyle/>
        <a:p>
          <a:endParaRPr lang="en-US" sz="3200"/>
        </a:p>
      </dgm:t>
    </dgm:pt>
    <dgm:pt modelId="{3AC0DFB5-9745-4C1C-A7EE-65871E51888D}" type="sibTrans" cxnId="{0E16F2CD-6CD5-4B98-B7AA-EAC2A9D1E6BC}">
      <dgm:prSet/>
      <dgm:spPr/>
      <dgm:t>
        <a:bodyPr/>
        <a:lstStyle/>
        <a:p>
          <a:endParaRPr lang="en-US" sz="3200"/>
        </a:p>
      </dgm:t>
    </dgm:pt>
    <dgm:pt modelId="{BC4E69E8-2FDA-4B8F-98F9-3EAD4A9665B9}">
      <dgm:prSet custT="1"/>
      <dgm:spPr/>
      <dgm:t>
        <a:bodyPr/>
        <a:lstStyle/>
        <a:p>
          <a:r>
            <a:rPr lang="en-US" sz="2000" b="1" dirty="0"/>
            <a:t>May 3, 2023</a:t>
          </a:r>
        </a:p>
      </dgm:t>
    </dgm:pt>
    <dgm:pt modelId="{5EDD3A46-BACE-470D-85E6-DAE5BD4B3B54}" type="parTrans" cxnId="{B4844685-C0A1-4FD4-9EB1-4DBBBA273C8B}">
      <dgm:prSet/>
      <dgm:spPr/>
      <dgm:t>
        <a:bodyPr/>
        <a:lstStyle/>
        <a:p>
          <a:endParaRPr lang="en-US" sz="3200"/>
        </a:p>
      </dgm:t>
    </dgm:pt>
    <dgm:pt modelId="{174D611E-433C-49F3-81B9-7F7F9043C775}" type="sibTrans" cxnId="{B4844685-C0A1-4FD4-9EB1-4DBBBA273C8B}">
      <dgm:prSet/>
      <dgm:spPr/>
      <dgm:t>
        <a:bodyPr/>
        <a:lstStyle/>
        <a:p>
          <a:endParaRPr lang="en-US" sz="3200"/>
        </a:p>
      </dgm:t>
    </dgm:pt>
    <dgm:pt modelId="{4EC840A9-B959-4B38-9433-AA17776A1EEF}">
      <dgm:prSet custT="1"/>
      <dgm:spPr/>
      <dgm:t>
        <a:bodyPr/>
        <a:lstStyle/>
        <a:p>
          <a:r>
            <a:rPr lang="en-US" sz="1800" b="1" dirty="0">
              <a:solidFill>
                <a:srgbClr val="3B08AC"/>
              </a:solidFill>
            </a:rPr>
            <a:t>HUBZone Opportunity Day</a:t>
          </a:r>
        </a:p>
        <a:p>
          <a:r>
            <a:rPr lang="en-US" sz="1800" dirty="0"/>
            <a:t>National Energy Technology Laboratory (NETL)</a:t>
          </a:r>
        </a:p>
      </dgm:t>
    </dgm:pt>
    <dgm:pt modelId="{417E521B-01A1-4825-80AB-43BD806064A5}" type="parTrans" cxnId="{082A75E0-6A66-4C63-A9ED-2C505CA9CE78}">
      <dgm:prSet/>
      <dgm:spPr/>
      <dgm:t>
        <a:bodyPr/>
        <a:lstStyle/>
        <a:p>
          <a:endParaRPr lang="en-US" sz="3200"/>
        </a:p>
      </dgm:t>
    </dgm:pt>
    <dgm:pt modelId="{FB065C95-ED86-47F0-B901-8ED89EF39591}" type="sibTrans" cxnId="{082A75E0-6A66-4C63-A9ED-2C505CA9CE78}">
      <dgm:prSet/>
      <dgm:spPr/>
      <dgm:t>
        <a:bodyPr/>
        <a:lstStyle/>
        <a:p>
          <a:endParaRPr lang="en-US" sz="3200"/>
        </a:p>
      </dgm:t>
    </dgm:pt>
    <dgm:pt modelId="{97466527-3618-42DF-8E62-F1962C45FD97}">
      <dgm:prSet custT="1"/>
      <dgm:spPr/>
      <dgm:t>
        <a:bodyPr/>
        <a:lstStyle/>
        <a:p>
          <a:r>
            <a:rPr lang="en-US" sz="2000" b="1" dirty="0"/>
            <a:t>July 11-12, 2023</a:t>
          </a:r>
        </a:p>
      </dgm:t>
    </dgm:pt>
    <dgm:pt modelId="{AF60ECAD-57A3-4DDB-AD1D-6A7B1F8AB1FC}" type="parTrans" cxnId="{85A33B4F-00B9-46D6-8A65-3611D6FCA44D}">
      <dgm:prSet/>
      <dgm:spPr/>
      <dgm:t>
        <a:bodyPr/>
        <a:lstStyle/>
        <a:p>
          <a:endParaRPr lang="en-US" sz="3200"/>
        </a:p>
      </dgm:t>
    </dgm:pt>
    <dgm:pt modelId="{77C9113E-C2D1-4230-B599-DE3C7C5AD3F4}" type="sibTrans" cxnId="{85A33B4F-00B9-46D6-8A65-3611D6FCA44D}">
      <dgm:prSet/>
      <dgm:spPr/>
      <dgm:t>
        <a:bodyPr/>
        <a:lstStyle/>
        <a:p>
          <a:endParaRPr lang="en-US" sz="3200"/>
        </a:p>
      </dgm:t>
    </dgm:pt>
    <dgm:pt modelId="{44CD0D04-39DC-420D-A885-FECDBEFE2F39}">
      <dgm:prSet custT="1"/>
      <dgm:spPr/>
      <dgm:t>
        <a:bodyPr/>
        <a:lstStyle/>
        <a:p>
          <a:r>
            <a:rPr lang="en-US" sz="1800" dirty="0"/>
            <a:t>Morgantown, WV</a:t>
          </a:r>
        </a:p>
      </dgm:t>
    </dgm:pt>
    <dgm:pt modelId="{081B6D4D-F895-488A-A8DB-A831118F92E6}" type="parTrans" cxnId="{5F329D89-8838-4261-BC8B-3FEE290F0D03}">
      <dgm:prSet/>
      <dgm:spPr/>
      <dgm:t>
        <a:bodyPr/>
        <a:lstStyle/>
        <a:p>
          <a:endParaRPr lang="en-US"/>
        </a:p>
      </dgm:t>
    </dgm:pt>
    <dgm:pt modelId="{C9F98EFF-7893-4EBE-952E-0A404650A53D}" type="sibTrans" cxnId="{5F329D89-8838-4261-BC8B-3FEE290F0D03}">
      <dgm:prSet/>
      <dgm:spPr/>
      <dgm:t>
        <a:bodyPr/>
        <a:lstStyle/>
        <a:p>
          <a:endParaRPr lang="en-US"/>
        </a:p>
      </dgm:t>
    </dgm:pt>
    <dgm:pt modelId="{3BAE4474-8EAA-46D8-8DFE-932CA5764DA0}">
      <dgm:prSet custT="1"/>
      <dgm:spPr/>
      <dgm:t>
        <a:bodyPr/>
        <a:lstStyle/>
        <a:p>
          <a:r>
            <a:rPr lang="en-US" sz="1800" dirty="0"/>
            <a:t>Livermore, CA</a:t>
          </a:r>
        </a:p>
      </dgm:t>
    </dgm:pt>
    <dgm:pt modelId="{BAE68F8F-8747-428F-BACA-A052E6ED0B05}" type="parTrans" cxnId="{4D1C005C-B757-4A3F-A4E4-8EBBA9669C9C}">
      <dgm:prSet/>
      <dgm:spPr/>
      <dgm:t>
        <a:bodyPr/>
        <a:lstStyle/>
        <a:p>
          <a:endParaRPr lang="en-US"/>
        </a:p>
      </dgm:t>
    </dgm:pt>
    <dgm:pt modelId="{741DDD6F-EC6F-4BB9-AB3A-D36E5D2C9EB3}" type="sibTrans" cxnId="{4D1C005C-B757-4A3F-A4E4-8EBBA9669C9C}">
      <dgm:prSet/>
      <dgm:spPr/>
      <dgm:t>
        <a:bodyPr/>
        <a:lstStyle/>
        <a:p>
          <a:endParaRPr lang="en-US"/>
        </a:p>
      </dgm:t>
    </dgm:pt>
    <dgm:pt modelId="{5FE2D11A-654C-46EB-B9BD-A638A3549B99}">
      <dgm:prSet custT="1"/>
      <dgm:spPr/>
      <dgm:t>
        <a:bodyPr/>
        <a:lstStyle/>
        <a:p>
          <a:r>
            <a:rPr lang="en-US" sz="1800" b="1" dirty="0">
              <a:solidFill>
                <a:schemeClr val="accent6">
                  <a:lumMod val="60000"/>
                  <a:lumOff val="40000"/>
                </a:schemeClr>
              </a:solidFill>
            </a:rPr>
            <a:t>MPP Forum Opportunity Day</a:t>
          </a:r>
        </a:p>
      </dgm:t>
    </dgm:pt>
    <dgm:pt modelId="{D37C7677-D8E5-4760-9C04-308B9CBFD7B2}" type="parTrans" cxnId="{F537E545-89D8-49BF-93F5-E1B36B3D911B}">
      <dgm:prSet/>
      <dgm:spPr/>
      <dgm:t>
        <a:bodyPr/>
        <a:lstStyle/>
        <a:p>
          <a:endParaRPr lang="en-US"/>
        </a:p>
      </dgm:t>
    </dgm:pt>
    <dgm:pt modelId="{E52293AE-BE75-4AD3-89F7-B0FB14F55A09}" type="sibTrans" cxnId="{F537E545-89D8-49BF-93F5-E1B36B3D911B}">
      <dgm:prSet/>
      <dgm:spPr/>
      <dgm:t>
        <a:bodyPr/>
        <a:lstStyle/>
        <a:p>
          <a:endParaRPr lang="en-US"/>
        </a:p>
      </dgm:t>
    </dgm:pt>
    <dgm:pt modelId="{FB88C8AC-0189-404D-803A-E938FCC2BAF0}">
      <dgm:prSet custT="1"/>
      <dgm:spPr/>
      <dgm:t>
        <a:bodyPr/>
        <a:lstStyle/>
        <a:p>
          <a:r>
            <a:rPr lang="en-US" sz="1800" dirty="0"/>
            <a:t>Sandia National Laboratory (SNL)</a:t>
          </a:r>
        </a:p>
        <a:p>
          <a:endParaRPr lang="en-US" sz="1200" dirty="0"/>
        </a:p>
      </dgm:t>
    </dgm:pt>
    <dgm:pt modelId="{1B653C17-C558-445E-8DC7-EE0C7AA97753}" type="parTrans" cxnId="{D4654B9B-9E76-48D3-9D2C-822DD5E5965B}">
      <dgm:prSet/>
      <dgm:spPr/>
      <dgm:t>
        <a:bodyPr/>
        <a:lstStyle/>
        <a:p>
          <a:endParaRPr lang="en-US"/>
        </a:p>
      </dgm:t>
    </dgm:pt>
    <dgm:pt modelId="{E5F51092-BE19-4B6D-9AB6-BFCC140DB3CE}" type="sibTrans" cxnId="{D4654B9B-9E76-48D3-9D2C-822DD5E5965B}">
      <dgm:prSet/>
      <dgm:spPr/>
      <dgm:t>
        <a:bodyPr/>
        <a:lstStyle/>
        <a:p>
          <a:endParaRPr lang="en-US"/>
        </a:p>
      </dgm:t>
    </dgm:pt>
    <dgm:pt modelId="{2F7C96E9-1D3E-4F5D-B5DB-37714F7AE035}">
      <dgm:prSet custT="1"/>
      <dgm:spPr/>
      <dgm:t>
        <a:bodyPr/>
        <a:lstStyle/>
        <a:p>
          <a:r>
            <a:rPr lang="en-US" sz="1800" dirty="0"/>
            <a:t>Albuquerque, NM</a:t>
          </a:r>
        </a:p>
      </dgm:t>
    </dgm:pt>
    <dgm:pt modelId="{C67BE165-FD84-4EFF-8D82-ED3D70BFEB44}" type="parTrans" cxnId="{B1DC3BF9-60C1-40DA-8E1E-D805E33FF37D}">
      <dgm:prSet/>
      <dgm:spPr/>
      <dgm:t>
        <a:bodyPr/>
        <a:lstStyle/>
        <a:p>
          <a:endParaRPr lang="en-US"/>
        </a:p>
      </dgm:t>
    </dgm:pt>
    <dgm:pt modelId="{DA2FADEF-CC84-4979-AC2D-2CFCFEA4F8BE}" type="sibTrans" cxnId="{B1DC3BF9-60C1-40DA-8E1E-D805E33FF37D}">
      <dgm:prSet/>
      <dgm:spPr/>
      <dgm:t>
        <a:bodyPr/>
        <a:lstStyle/>
        <a:p>
          <a:endParaRPr lang="en-US"/>
        </a:p>
      </dgm:t>
    </dgm:pt>
    <dgm:pt modelId="{3A6217C0-A15E-4511-9BE0-3968CF7F690C}">
      <dgm:prSet custT="1"/>
      <dgm:spPr/>
      <dgm:t>
        <a:bodyPr/>
        <a:lstStyle/>
        <a:p>
          <a:r>
            <a:rPr lang="en-US" sz="2000" b="1" dirty="0"/>
            <a:t>TBD</a:t>
          </a:r>
        </a:p>
      </dgm:t>
    </dgm:pt>
    <dgm:pt modelId="{707A7994-CFEC-42EE-B9B7-86D97A5E1283}" type="parTrans" cxnId="{01F5B8D3-A27A-4D03-BC1F-70FFF1AB52F7}">
      <dgm:prSet/>
      <dgm:spPr/>
      <dgm:t>
        <a:bodyPr/>
        <a:lstStyle/>
        <a:p>
          <a:endParaRPr lang="en-US"/>
        </a:p>
      </dgm:t>
    </dgm:pt>
    <dgm:pt modelId="{7B56DB74-DC9E-4E38-9B3F-1897B57EDC51}" type="sibTrans" cxnId="{01F5B8D3-A27A-4D03-BC1F-70FFF1AB52F7}">
      <dgm:prSet/>
      <dgm:spPr/>
      <dgm:t>
        <a:bodyPr/>
        <a:lstStyle/>
        <a:p>
          <a:endParaRPr lang="en-US"/>
        </a:p>
      </dgm:t>
    </dgm:pt>
    <dgm:pt modelId="{DB4BDA43-9FAE-4B2C-81E8-78EA7A918538}">
      <dgm:prSet custT="1"/>
      <dgm:spPr/>
      <dgm:t>
        <a:bodyPr/>
        <a:lstStyle/>
        <a:p>
          <a:r>
            <a:rPr lang="en-US" sz="1800" b="1" dirty="0">
              <a:solidFill>
                <a:schemeClr val="accent6">
                  <a:lumMod val="75000"/>
                </a:schemeClr>
              </a:solidFill>
            </a:rPr>
            <a:t>OSDBU National SB Forum &amp; Expo</a:t>
          </a:r>
        </a:p>
      </dgm:t>
    </dgm:pt>
    <dgm:pt modelId="{0C4C269B-7583-4AEB-8C38-F40F974B6742}" type="parTrans" cxnId="{75E5FCD9-0C3E-4BA5-9069-C40D7FE4899A}">
      <dgm:prSet/>
      <dgm:spPr/>
      <dgm:t>
        <a:bodyPr/>
        <a:lstStyle/>
        <a:p>
          <a:endParaRPr lang="en-US"/>
        </a:p>
      </dgm:t>
    </dgm:pt>
    <dgm:pt modelId="{4D1AA8A3-2749-4923-A9BB-7E2859DDA3EC}" type="sibTrans" cxnId="{75E5FCD9-0C3E-4BA5-9069-C40D7FE4899A}">
      <dgm:prSet/>
      <dgm:spPr/>
      <dgm:t>
        <a:bodyPr/>
        <a:lstStyle/>
        <a:p>
          <a:endParaRPr lang="en-US"/>
        </a:p>
      </dgm:t>
    </dgm:pt>
    <dgm:pt modelId="{8D1B9B32-6676-4EE6-8B2D-75D80E0EDDA8}">
      <dgm:prSet custT="1"/>
      <dgm:spPr/>
      <dgm:t>
        <a:bodyPr/>
        <a:lstStyle/>
        <a:p>
          <a:r>
            <a:rPr lang="en-US" sz="1800" dirty="0"/>
            <a:t>Register today at energy.gov/DOEForum</a:t>
          </a:r>
        </a:p>
        <a:p>
          <a:endParaRPr lang="en-US" sz="1200" dirty="0"/>
        </a:p>
        <a:p>
          <a:r>
            <a:rPr lang="en-US" sz="1800" dirty="0"/>
            <a:t>New Orleans, LA</a:t>
          </a:r>
        </a:p>
      </dgm:t>
    </dgm:pt>
    <dgm:pt modelId="{E1CB2390-87A1-49C5-8BBC-75CFBDE2BCB2}" type="parTrans" cxnId="{31E0179C-1365-4135-A7E6-6F4E3B610B5C}">
      <dgm:prSet/>
      <dgm:spPr/>
      <dgm:t>
        <a:bodyPr/>
        <a:lstStyle/>
        <a:p>
          <a:endParaRPr lang="en-US"/>
        </a:p>
      </dgm:t>
    </dgm:pt>
    <dgm:pt modelId="{5BCA2737-AED6-423C-A5EE-9CE6B8279786}" type="sibTrans" cxnId="{31E0179C-1365-4135-A7E6-6F4E3B610B5C}">
      <dgm:prSet/>
      <dgm:spPr/>
      <dgm:t>
        <a:bodyPr/>
        <a:lstStyle/>
        <a:p>
          <a:endParaRPr lang="en-US"/>
        </a:p>
      </dgm:t>
    </dgm:pt>
    <dgm:pt modelId="{5BA81CB7-8F7E-41B1-8179-C8D80AEB389F}" type="pres">
      <dgm:prSet presAssocID="{8ADE2D9E-C6CD-4AD1-A76B-3910A7F1DDA3}" presName="Name0" presStyleCnt="0">
        <dgm:presLayoutVars>
          <dgm:animLvl val="lvl"/>
          <dgm:resizeHandles val="exact"/>
        </dgm:presLayoutVars>
      </dgm:prSet>
      <dgm:spPr/>
    </dgm:pt>
    <dgm:pt modelId="{ACD6082D-3DA2-4DA0-94E5-25BD24B301ED}" type="pres">
      <dgm:prSet presAssocID="{A37652EF-21A0-40F9-9485-94A3E42B015D}" presName="composite" presStyleCnt="0"/>
      <dgm:spPr/>
    </dgm:pt>
    <dgm:pt modelId="{4C7D2512-6BB5-4835-93CE-2E01E19B4887}" type="pres">
      <dgm:prSet presAssocID="{A37652EF-21A0-40F9-9485-94A3E42B015D}" presName="L" presStyleLbl="solidFgAcc1" presStyleIdx="0" presStyleCnt="4">
        <dgm:presLayoutVars>
          <dgm:chMax val="0"/>
          <dgm:chPref val="0"/>
        </dgm:presLayoutVars>
      </dgm:prSet>
      <dgm:spPr/>
    </dgm:pt>
    <dgm:pt modelId="{956E5E2A-FE9D-46D5-8BA0-1A3D3049FD48}" type="pres">
      <dgm:prSet presAssocID="{A37652EF-21A0-40F9-9485-94A3E42B015D}" presName="parTx" presStyleLbl="alignNode1" presStyleIdx="0" presStyleCnt="4" custLinFactNeighborX="736" custLinFactNeighborY="73511">
        <dgm:presLayoutVars>
          <dgm:chMax val="0"/>
          <dgm:chPref val="0"/>
          <dgm:bulletEnabled val="1"/>
        </dgm:presLayoutVars>
      </dgm:prSet>
      <dgm:spPr/>
    </dgm:pt>
    <dgm:pt modelId="{C22559B4-AE0A-4E3A-B32D-227F6A4439DE}" type="pres">
      <dgm:prSet presAssocID="{A37652EF-21A0-40F9-9485-94A3E42B015D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1D1355F-D8F7-4C0C-B2E9-15E81209D2DF}" type="pres">
      <dgm:prSet presAssocID="{A37652EF-21A0-40F9-9485-94A3E42B015D}" presName="EmptyPlaceHolder" presStyleCnt="0"/>
      <dgm:spPr/>
    </dgm:pt>
    <dgm:pt modelId="{73C83504-032D-4F44-A0E9-39B67AFFF1CB}" type="pres">
      <dgm:prSet presAssocID="{591F5664-B55C-4119-B20B-8DBFE21A6907}" presName="space" presStyleCnt="0"/>
      <dgm:spPr/>
    </dgm:pt>
    <dgm:pt modelId="{12CBE4DF-2791-456B-BFCB-7C6B70D9E5A3}" type="pres">
      <dgm:prSet presAssocID="{BC4E69E8-2FDA-4B8F-98F9-3EAD4A9665B9}" presName="composite" presStyleCnt="0"/>
      <dgm:spPr/>
    </dgm:pt>
    <dgm:pt modelId="{80AAE7E4-E3EF-4A4B-820F-B33BDEC5BF24}" type="pres">
      <dgm:prSet presAssocID="{BC4E69E8-2FDA-4B8F-98F9-3EAD4A9665B9}" presName="L" presStyleLbl="solidFgAcc1" presStyleIdx="1" presStyleCnt="4">
        <dgm:presLayoutVars>
          <dgm:chMax val="0"/>
          <dgm:chPref val="0"/>
        </dgm:presLayoutVars>
      </dgm:prSet>
      <dgm:spPr/>
    </dgm:pt>
    <dgm:pt modelId="{081BDF30-B44B-42E7-B42D-5A2ABD03E3E7}" type="pres">
      <dgm:prSet presAssocID="{BC4E69E8-2FDA-4B8F-98F9-3EAD4A9665B9}" presName="parTx" presStyleLbl="alignNode1" presStyleIdx="1" presStyleCnt="4" custLinFactNeighborX="-431" custLinFactNeighborY="73511">
        <dgm:presLayoutVars>
          <dgm:chMax val="0"/>
          <dgm:chPref val="0"/>
          <dgm:bulletEnabled val="1"/>
        </dgm:presLayoutVars>
      </dgm:prSet>
      <dgm:spPr/>
    </dgm:pt>
    <dgm:pt modelId="{CCFBC834-9867-4803-80C3-A1C7190DB3B0}" type="pres">
      <dgm:prSet presAssocID="{BC4E69E8-2FDA-4B8F-98F9-3EAD4A9665B9}" presName="des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8BEE0EE-9868-4ED5-BD06-29C9B9A37C88}" type="pres">
      <dgm:prSet presAssocID="{BC4E69E8-2FDA-4B8F-98F9-3EAD4A9665B9}" presName="EmptyPlaceHolder" presStyleCnt="0"/>
      <dgm:spPr/>
    </dgm:pt>
    <dgm:pt modelId="{C47AA5C9-060A-4821-8CBD-364BA3AF3865}" type="pres">
      <dgm:prSet presAssocID="{174D611E-433C-49F3-81B9-7F7F9043C775}" presName="space" presStyleCnt="0"/>
      <dgm:spPr/>
    </dgm:pt>
    <dgm:pt modelId="{E8C70157-E992-46D1-8D71-5A6D77AAD794}" type="pres">
      <dgm:prSet presAssocID="{97466527-3618-42DF-8E62-F1962C45FD97}" presName="composite" presStyleCnt="0"/>
      <dgm:spPr/>
    </dgm:pt>
    <dgm:pt modelId="{2209AD70-86AE-4FF2-89AA-A38C01FF7DCC}" type="pres">
      <dgm:prSet presAssocID="{97466527-3618-42DF-8E62-F1962C45FD97}" presName="L" presStyleLbl="solidFgAcc1" presStyleIdx="2" presStyleCnt="4">
        <dgm:presLayoutVars>
          <dgm:chMax val="0"/>
          <dgm:chPref val="0"/>
        </dgm:presLayoutVars>
      </dgm:prSet>
      <dgm:spPr/>
    </dgm:pt>
    <dgm:pt modelId="{8FB71406-A978-4DF2-9CBB-20B496511460}" type="pres">
      <dgm:prSet presAssocID="{97466527-3618-42DF-8E62-F1962C45FD97}" presName="parTx" presStyleLbl="alignNode1" presStyleIdx="2" presStyleCnt="4" custLinFactNeighborX="6" custLinFactNeighborY="72222">
        <dgm:presLayoutVars>
          <dgm:chMax val="0"/>
          <dgm:chPref val="0"/>
          <dgm:bulletEnabled val="1"/>
        </dgm:presLayoutVars>
      </dgm:prSet>
      <dgm:spPr/>
    </dgm:pt>
    <dgm:pt modelId="{3E22B0F3-0643-42A6-9390-8B15E2682EC2}" type="pres">
      <dgm:prSet presAssocID="{97466527-3618-42DF-8E62-F1962C45FD97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91D1BD8-D592-489D-B20E-FD98197BCD53}" type="pres">
      <dgm:prSet presAssocID="{97466527-3618-42DF-8E62-F1962C45FD97}" presName="EmptyPlaceHolder" presStyleCnt="0"/>
      <dgm:spPr/>
    </dgm:pt>
    <dgm:pt modelId="{5080E434-B513-4709-BA75-4C25AE52D1C3}" type="pres">
      <dgm:prSet presAssocID="{77C9113E-C2D1-4230-B599-DE3C7C5AD3F4}" presName="space" presStyleCnt="0"/>
      <dgm:spPr/>
    </dgm:pt>
    <dgm:pt modelId="{6D27BC9F-57B8-419C-B801-1E4FF21C88EE}" type="pres">
      <dgm:prSet presAssocID="{3A6217C0-A15E-4511-9BE0-3968CF7F690C}" presName="composite" presStyleCnt="0"/>
      <dgm:spPr/>
    </dgm:pt>
    <dgm:pt modelId="{BDCB9AE8-F64F-4E87-A22E-F45124ABE015}" type="pres">
      <dgm:prSet presAssocID="{3A6217C0-A15E-4511-9BE0-3968CF7F690C}" presName="L" presStyleLbl="solidFgAcc1" presStyleIdx="3" presStyleCnt="4">
        <dgm:presLayoutVars>
          <dgm:chMax val="0"/>
          <dgm:chPref val="0"/>
        </dgm:presLayoutVars>
      </dgm:prSet>
      <dgm:spPr/>
    </dgm:pt>
    <dgm:pt modelId="{CFCDEBCA-ED5D-4206-98E9-E5A0BF7105BD}" type="pres">
      <dgm:prSet presAssocID="{3A6217C0-A15E-4511-9BE0-3968CF7F690C}" presName="parTx" presStyleLbl="alignNode1" presStyleIdx="3" presStyleCnt="4" custLinFactNeighborX="-4144" custLinFactNeighborY="70309">
        <dgm:presLayoutVars>
          <dgm:chMax val="0"/>
          <dgm:chPref val="0"/>
          <dgm:bulletEnabled val="1"/>
        </dgm:presLayoutVars>
      </dgm:prSet>
      <dgm:spPr/>
    </dgm:pt>
    <dgm:pt modelId="{FFA5EF89-5914-4B4D-B194-8C810DBF8D4F}" type="pres">
      <dgm:prSet presAssocID="{3A6217C0-A15E-4511-9BE0-3968CF7F690C}" presName="des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6A0930B-0CF7-41D0-84FB-6197AAE881F2}" type="pres">
      <dgm:prSet presAssocID="{3A6217C0-A15E-4511-9BE0-3968CF7F690C}" presName="EmptyPlaceHolder" presStyleCnt="0"/>
      <dgm:spPr/>
    </dgm:pt>
  </dgm:ptLst>
  <dgm:cxnLst>
    <dgm:cxn modelId="{43C42810-0BCE-44EF-9CF0-ADE1BCA6D652}" type="presOf" srcId="{3A6217C0-A15E-4511-9BE0-3968CF7F690C}" destId="{CFCDEBCA-ED5D-4206-98E9-E5A0BF7105BD}" srcOrd="0" destOrd="0" presId="urn:microsoft.com/office/officeart/2016/7/layout/AccentHomeChevronProcess"/>
    <dgm:cxn modelId="{2A0FCA24-6016-41FE-AC7F-C3E7D4F41AFD}" type="presOf" srcId="{8ADE2D9E-C6CD-4AD1-A76B-3910A7F1DDA3}" destId="{5BA81CB7-8F7E-41B1-8179-C8D80AEB389F}" srcOrd="0" destOrd="0" presId="urn:microsoft.com/office/officeart/2016/7/layout/AccentHomeChevronProcess"/>
    <dgm:cxn modelId="{611F3C33-020C-4E47-A2AF-4D47A55D7D19}" type="presOf" srcId="{BC4E69E8-2FDA-4B8F-98F9-3EAD4A9665B9}" destId="{081BDF30-B44B-42E7-B42D-5A2ABD03E3E7}" srcOrd="0" destOrd="0" presId="urn:microsoft.com/office/officeart/2016/7/layout/AccentHomeChevronProcess"/>
    <dgm:cxn modelId="{D9782637-4A76-46AF-BEB7-4021F5CB456F}" type="presOf" srcId="{FB88C8AC-0189-404D-803A-E938FCC2BAF0}" destId="{FFA5EF89-5914-4B4D-B194-8C810DBF8D4F}" srcOrd="0" destOrd="1" presId="urn:microsoft.com/office/officeart/2016/7/layout/AccentHomeChevronProcess"/>
    <dgm:cxn modelId="{4D1C005C-B757-4A3F-A4E4-8EBBA9669C9C}" srcId="{A37652EF-21A0-40F9-9485-94A3E42B015D}" destId="{3BAE4474-8EAA-46D8-8DFE-932CA5764DA0}" srcOrd="1" destOrd="0" parTransId="{BAE68F8F-8747-428F-BACA-A052E6ED0B05}" sibTransId="{741DDD6F-EC6F-4BB9-AB3A-D36E5D2C9EB3}"/>
    <dgm:cxn modelId="{F537E545-89D8-49BF-93F5-E1B36B3D911B}" srcId="{3A6217C0-A15E-4511-9BE0-3968CF7F690C}" destId="{5FE2D11A-654C-46EB-B9BD-A638A3549B99}" srcOrd="0" destOrd="0" parTransId="{D37C7677-D8E5-4760-9C04-308B9CBFD7B2}" sibTransId="{E52293AE-BE75-4AD3-89F7-B0FB14F55A09}"/>
    <dgm:cxn modelId="{BB79FE4A-C241-4E8F-9636-F69D6B849C4A}" type="presOf" srcId="{97466527-3618-42DF-8E62-F1962C45FD97}" destId="{8FB71406-A978-4DF2-9CBB-20B496511460}" srcOrd="0" destOrd="0" presId="urn:microsoft.com/office/officeart/2016/7/layout/AccentHomeChevronProcess"/>
    <dgm:cxn modelId="{85A33B4F-00B9-46D6-8A65-3611D6FCA44D}" srcId="{8ADE2D9E-C6CD-4AD1-A76B-3910A7F1DDA3}" destId="{97466527-3618-42DF-8E62-F1962C45FD97}" srcOrd="2" destOrd="0" parTransId="{AF60ECAD-57A3-4DDB-AD1D-6A7B1F8AB1FC}" sibTransId="{77C9113E-C2D1-4230-B599-DE3C7C5AD3F4}"/>
    <dgm:cxn modelId="{62963D83-D0D1-4300-A949-2A06C7C22A9D}" type="presOf" srcId="{8D1B9B32-6676-4EE6-8B2D-75D80E0EDDA8}" destId="{3E22B0F3-0643-42A6-9390-8B15E2682EC2}" srcOrd="0" destOrd="1" presId="urn:microsoft.com/office/officeart/2016/7/layout/AccentHomeChevronProcess"/>
    <dgm:cxn modelId="{B4844685-C0A1-4FD4-9EB1-4DBBBA273C8B}" srcId="{8ADE2D9E-C6CD-4AD1-A76B-3910A7F1DDA3}" destId="{BC4E69E8-2FDA-4B8F-98F9-3EAD4A9665B9}" srcOrd="1" destOrd="0" parTransId="{5EDD3A46-BACE-470D-85E6-DAE5BD4B3B54}" sibTransId="{174D611E-433C-49F3-81B9-7F7F9043C775}"/>
    <dgm:cxn modelId="{5F329D89-8838-4261-BC8B-3FEE290F0D03}" srcId="{BC4E69E8-2FDA-4B8F-98F9-3EAD4A9665B9}" destId="{44CD0D04-39DC-420D-A885-FECDBEFE2F39}" srcOrd="1" destOrd="0" parTransId="{081B6D4D-F895-488A-A8DB-A831118F92E6}" sibTransId="{C9F98EFF-7893-4EBE-952E-0A404650A53D}"/>
    <dgm:cxn modelId="{D4654B9B-9E76-48D3-9D2C-822DD5E5965B}" srcId="{3A6217C0-A15E-4511-9BE0-3968CF7F690C}" destId="{FB88C8AC-0189-404D-803A-E938FCC2BAF0}" srcOrd="1" destOrd="0" parTransId="{1B653C17-C558-445E-8DC7-EE0C7AA97753}" sibTransId="{E5F51092-BE19-4B6D-9AB6-BFCC140DB3CE}"/>
    <dgm:cxn modelId="{31E0179C-1365-4135-A7E6-6F4E3B610B5C}" srcId="{97466527-3618-42DF-8E62-F1962C45FD97}" destId="{8D1B9B32-6676-4EE6-8B2D-75D80E0EDDA8}" srcOrd="1" destOrd="0" parTransId="{E1CB2390-87A1-49C5-8BBC-75CFBDE2BCB2}" sibTransId="{5BCA2737-AED6-423C-A5EE-9CE6B8279786}"/>
    <dgm:cxn modelId="{A0BDBBA4-FAE6-4090-8920-6FE5ED887D3C}" type="presOf" srcId="{5FE2D11A-654C-46EB-B9BD-A638A3549B99}" destId="{FFA5EF89-5914-4B4D-B194-8C810DBF8D4F}" srcOrd="0" destOrd="0" presId="urn:microsoft.com/office/officeart/2016/7/layout/AccentHomeChevronProcess"/>
    <dgm:cxn modelId="{DC4B4FB2-2211-4ACB-9057-5B584015D6F3}" type="presOf" srcId="{44CD0D04-39DC-420D-A885-FECDBEFE2F39}" destId="{CCFBC834-9867-4803-80C3-A1C7190DB3B0}" srcOrd="0" destOrd="1" presId="urn:microsoft.com/office/officeart/2016/7/layout/AccentHomeChevronProcess"/>
    <dgm:cxn modelId="{002DF3C6-8721-4265-8D5E-2CEF908ECEDD}" type="presOf" srcId="{A37652EF-21A0-40F9-9485-94A3E42B015D}" destId="{956E5E2A-FE9D-46D5-8BA0-1A3D3049FD48}" srcOrd="0" destOrd="0" presId="urn:microsoft.com/office/officeart/2016/7/layout/AccentHomeChevronProcess"/>
    <dgm:cxn modelId="{8EB092CB-58F6-472C-9A5A-F33B98DDC8AB}" type="presOf" srcId="{3BAE4474-8EAA-46D8-8DFE-932CA5764DA0}" destId="{C22559B4-AE0A-4E3A-B32D-227F6A4439DE}" srcOrd="0" destOrd="1" presId="urn:microsoft.com/office/officeart/2016/7/layout/AccentHomeChevronProcess"/>
    <dgm:cxn modelId="{0E16F2CD-6CD5-4B98-B7AA-EAC2A9D1E6BC}" srcId="{A37652EF-21A0-40F9-9485-94A3E42B015D}" destId="{B101CACA-7CF9-4C33-B033-9FB3CC244ADC}" srcOrd="0" destOrd="0" parTransId="{97D69E1E-3966-4205-81AF-DB52318752F1}" sibTransId="{3AC0DFB5-9745-4C1C-A7EE-65871E51888D}"/>
    <dgm:cxn modelId="{01F5B8D3-A27A-4D03-BC1F-70FFF1AB52F7}" srcId="{8ADE2D9E-C6CD-4AD1-A76B-3910A7F1DDA3}" destId="{3A6217C0-A15E-4511-9BE0-3968CF7F690C}" srcOrd="3" destOrd="0" parTransId="{707A7994-CFEC-42EE-B9B7-86D97A5E1283}" sibTransId="{7B56DB74-DC9E-4E38-9B3F-1897B57EDC51}"/>
    <dgm:cxn modelId="{3835AFD5-BFC4-4A43-A881-DF18ED0E9164}" type="presOf" srcId="{DB4BDA43-9FAE-4B2C-81E8-78EA7A918538}" destId="{3E22B0F3-0643-42A6-9390-8B15E2682EC2}" srcOrd="0" destOrd="0" presId="urn:microsoft.com/office/officeart/2016/7/layout/AccentHomeChevronProcess"/>
    <dgm:cxn modelId="{75E5FCD9-0C3E-4BA5-9069-C40D7FE4899A}" srcId="{97466527-3618-42DF-8E62-F1962C45FD97}" destId="{DB4BDA43-9FAE-4B2C-81E8-78EA7A918538}" srcOrd="0" destOrd="0" parTransId="{0C4C269B-7583-4AEB-8C38-F40F974B6742}" sibTransId="{4D1AA8A3-2749-4923-A9BB-7E2859DDA3EC}"/>
    <dgm:cxn modelId="{CB6604DB-2C61-436B-985C-D0A28C434F84}" type="presOf" srcId="{4EC840A9-B959-4B38-9433-AA17776A1EEF}" destId="{CCFBC834-9867-4803-80C3-A1C7190DB3B0}" srcOrd="0" destOrd="0" presId="urn:microsoft.com/office/officeart/2016/7/layout/AccentHomeChevronProcess"/>
    <dgm:cxn modelId="{E2D0F9DC-3F2A-411F-A2EC-56335DB1182B}" type="presOf" srcId="{2F7C96E9-1D3E-4F5D-B5DB-37714F7AE035}" destId="{FFA5EF89-5914-4B4D-B194-8C810DBF8D4F}" srcOrd="0" destOrd="2" presId="urn:microsoft.com/office/officeart/2016/7/layout/AccentHomeChevronProcess"/>
    <dgm:cxn modelId="{082A75E0-6A66-4C63-A9ED-2C505CA9CE78}" srcId="{BC4E69E8-2FDA-4B8F-98F9-3EAD4A9665B9}" destId="{4EC840A9-B959-4B38-9433-AA17776A1EEF}" srcOrd="0" destOrd="0" parTransId="{417E521B-01A1-4825-80AB-43BD806064A5}" sibTransId="{FB065C95-ED86-47F0-B901-8ED89EF39591}"/>
    <dgm:cxn modelId="{B1DC3BF9-60C1-40DA-8E1E-D805E33FF37D}" srcId="{3A6217C0-A15E-4511-9BE0-3968CF7F690C}" destId="{2F7C96E9-1D3E-4F5D-B5DB-37714F7AE035}" srcOrd="2" destOrd="0" parTransId="{C67BE165-FD84-4EFF-8D82-ED3D70BFEB44}" sibTransId="{DA2FADEF-CC84-4979-AC2D-2CFCFEA4F8BE}"/>
    <dgm:cxn modelId="{9A8784F9-D541-4687-BD38-A75D5114015C}" srcId="{8ADE2D9E-C6CD-4AD1-A76B-3910A7F1DDA3}" destId="{A37652EF-21A0-40F9-9485-94A3E42B015D}" srcOrd="0" destOrd="0" parTransId="{BA4DFC5C-38E8-4C79-BABC-9D76B16F5552}" sibTransId="{591F5664-B55C-4119-B20B-8DBFE21A6907}"/>
    <dgm:cxn modelId="{267950FA-2817-4F49-98E6-FBA55B7444AD}" type="presOf" srcId="{B101CACA-7CF9-4C33-B033-9FB3CC244ADC}" destId="{C22559B4-AE0A-4E3A-B32D-227F6A4439DE}" srcOrd="0" destOrd="0" presId="urn:microsoft.com/office/officeart/2016/7/layout/AccentHomeChevronProcess"/>
    <dgm:cxn modelId="{D88E3E97-49C0-4C2F-B7EC-762FBDC0FD79}" type="presParOf" srcId="{5BA81CB7-8F7E-41B1-8179-C8D80AEB389F}" destId="{ACD6082D-3DA2-4DA0-94E5-25BD24B301ED}" srcOrd="0" destOrd="0" presId="urn:microsoft.com/office/officeart/2016/7/layout/AccentHomeChevronProcess"/>
    <dgm:cxn modelId="{C707953F-F1E5-4597-990B-341BD1E0E9E3}" type="presParOf" srcId="{ACD6082D-3DA2-4DA0-94E5-25BD24B301ED}" destId="{4C7D2512-6BB5-4835-93CE-2E01E19B4887}" srcOrd="0" destOrd="0" presId="urn:microsoft.com/office/officeart/2016/7/layout/AccentHomeChevronProcess"/>
    <dgm:cxn modelId="{4CF8BE2F-97D4-456D-A869-4ECB2841CC9F}" type="presParOf" srcId="{ACD6082D-3DA2-4DA0-94E5-25BD24B301ED}" destId="{956E5E2A-FE9D-46D5-8BA0-1A3D3049FD48}" srcOrd="1" destOrd="0" presId="urn:microsoft.com/office/officeart/2016/7/layout/AccentHomeChevronProcess"/>
    <dgm:cxn modelId="{3F6194EC-54C5-4594-99E8-193E76B0A638}" type="presParOf" srcId="{ACD6082D-3DA2-4DA0-94E5-25BD24B301ED}" destId="{C22559B4-AE0A-4E3A-B32D-227F6A4439DE}" srcOrd="2" destOrd="0" presId="urn:microsoft.com/office/officeart/2016/7/layout/AccentHomeChevronProcess"/>
    <dgm:cxn modelId="{96067309-52EB-4D27-9FD7-F3C9706DF57E}" type="presParOf" srcId="{ACD6082D-3DA2-4DA0-94E5-25BD24B301ED}" destId="{21D1355F-D8F7-4C0C-B2E9-15E81209D2DF}" srcOrd="3" destOrd="0" presId="urn:microsoft.com/office/officeart/2016/7/layout/AccentHomeChevronProcess"/>
    <dgm:cxn modelId="{ADF94B52-68C1-497A-AB06-9E1C9BB60F92}" type="presParOf" srcId="{5BA81CB7-8F7E-41B1-8179-C8D80AEB389F}" destId="{73C83504-032D-4F44-A0E9-39B67AFFF1CB}" srcOrd="1" destOrd="0" presId="urn:microsoft.com/office/officeart/2016/7/layout/AccentHomeChevronProcess"/>
    <dgm:cxn modelId="{CC64BA17-3AAD-4373-BDC4-01802D703F98}" type="presParOf" srcId="{5BA81CB7-8F7E-41B1-8179-C8D80AEB389F}" destId="{12CBE4DF-2791-456B-BFCB-7C6B70D9E5A3}" srcOrd="2" destOrd="0" presId="urn:microsoft.com/office/officeart/2016/7/layout/AccentHomeChevronProcess"/>
    <dgm:cxn modelId="{0F317A9C-2304-48C5-965E-F741008A384D}" type="presParOf" srcId="{12CBE4DF-2791-456B-BFCB-7C6B70D9E5A3}" destId="{80AAE7E4-E3EF-4A4B-820F-B33BDEC5BF24}" srcOrd="0" destOrd="0" presId="urn:microsoft.com/office/officeart/2016/7/layout/AccentHomeChevronProcess"/>
    <dgm:cxn modelId="{433EEA20-179F-4715-9F65-6495C0531FC8}" type="presParOf" srcId="{12CBE4DF-2791-456B-BFCB-7C6B70D9E5A3}" destId="{081BDF30-B44B-42E7-B42D-5A2ABD03E3E7}" srcOrd="1" destOrd="0" presId="urn:microsoft.com/office/officeart/2016/7/layout/AccentHomeChevronProcess"/>
    <dgm:cxn modelId="{55D809AF-4EB9-4C53-B5EB-463FB2975FC0}" type="presParOf" srcId="{12CBE4DF-2791-456B-BFCB-7C6B70D9E5A3}" destId="{CCFBC834-9867-4803-80C3-A1C7190DB3B0}" srcOrd="2" destOrd="0" presId="urn:microsoft.com/office/officeart/2016/7/layout/AccentHomeChevronProcess"/>
    <dgm:cxn modelId="{0C9A10F9-0DC7-45E1-A663-0D5222A6D634}" type="presParOf" srcId="{12CBE4DF-2791-456B-BFCB-7C6B70D9E5A3}" destId="{48BEE0EE-9868-4ED5-BD06-29C9B9A37C88}" srcOrd="3" destOrd="0" presId="urn:microsoft.com/office/officeart/2016/7/layout/AccentHomeChevronProcess"/>
    <dgm:cxn modelId="{AD2061FE-EF47-4218-BFF0-2977441E2F6D}" type="presParOf" srcId="{5BA81CB7-8F7E-41B1-8179-C8D80AEB389F}" destId="{C47AA5C9-060A-4821-8CBD-364BA3AF3865}" srcOrd="3" destOrd="0" presId="urn:microsoft.com/office/officeart/2016/7/layout/AccentHomeChevronProcess"/>
    <dgm:cxn modelId="{66DE02E5-72D2-494B-9700-89AF06C19326}" type="presParOf" srcId="{5BA81CB7-8F7E-41B1-8179-C8D80AEB389F}" destId="{E8C70157-E992-46D1-8D71-5A6D77AAD794}" srcOrd="4" destOrd="0" presId="urn:microsoft.com/office/officeart/2016/7/layout/AccentHomeChevronProcess"/>
    <dgm:cxn modelId="{B813FDA0-8975-4198-9E84-059A3174AAD6}" type="presParOf" srcId="{E8C70157-E992-46D1-8D71-5A6D77AAD794}" destId="{2209AD70-86AE-4FF2-89AA-A38C01FF7DCC}" srcOrd="0" destOrd="0" presId="urn:microsoft.com/office/officeart/2016/7/layout/AccentHomeChevronProcess"/>
    <dgm:cxn modelId="{84022D8C-C7DD-42F1-A542-BF092BB6A61C}" type="presParOf" srcId="{E8C70157-E992-46D1-8D71-5A6D77AAD794}" destId="{8FB71406-A978-4DF2-9CBB-20B496511460}" srcOrd="1" destOrd="0" presId="urn:microsoft.com/office/officeart/2016/7/layout/AccentHomeChevronProcess"/>
    <dgm:cxn modelId="{3C688A77-649A-48AA-97AB-68AE07CDE481}" type="presParOf" srcId="{E8C70157-E992-46D1-8D71-5A6D77AAD794}" destId="{3E22B0F3-0643-42A6-9390-8B15E2682EC2}" srcOrd="2" destOrd="0" presId="urn:microsoft.com/office/officeart/2016/7/layout/AccentHomeChevronProcess"/>
    <dgm:cxn modelId="{4D08BF4E-4ABC-4CE3-8B3E-C3C28C214D64}" type="presParOf" srcId="{E8C70157-E992-46D1-8D71-5A6D77AAD794}" destId="{B91D1BD8-D592-489D-B20E-FD98197BCD53}" srcOrd="3" destOrd="0" presId="urn:microsoft.com/office/officeart/2016/7/layout/AccentHomeChevronProcess"/>
    <dgm:cxn modelId="{3E1DA61F-001F-472B-8041-F08956AD1553}" type="presParOf" srcId="{5BA81CB7-8F7E-41B1-8179-C8D80AEB389F}" destId="{5080E434-B513-4709-BA75-4C25AE52D1C3}" srcOrd="5" destOrd="0" presId="urn:microsoft.com/office/officeart/2016/7/layout/AccentHomeChevronProcess"/>
    <dgm:cxn modelId="{98608300-52D4-4128-910E-8C3D5702F1C0}" type="presParOf" srcId="{5BA81CB7-8F7E-41B1-8179-C8D80AEB389F}" destId="{6D27BC9F-57B8-419C-B801-1E4FF21C88EE}" srcOrd="6" destOrd="0" presId="urn:microsoft.com/office/officeart/2016/7/layout/AccentHomeChevronProcess"/>
    <dgm:cxn modelId="{E270043D-F87A-4170-A60C-5EAB87176DCF}" type="presParOf" srcId="{6D27BC9F-57B8-419C-B801-1E4FF21C88EE}" destId="{BDCB9AE8-F64F-4E87-A22E-F45124ABE015}" srcOrd="0" destOrd="0" presId="urn:microsoft.com/office/officeart/2016/7/layout/AccentHomeChevronProcess"/>
    <dgm:cxn modelId="{7228D069-7203-48F7-A7CE-24F9250F2E04}" type="presParOf" srcId="{6D27BC9F-57B8-419C-B801-1E4FF21C88EE}" destId="{CFCDEBCA-ED5D-4206-98E9-E5A0BF7105BD}" srcOrd="1" destOrd="0" presId="urn:microsoft.com/office/officeart/2016/7/layout/AccentHomeChevronProcess"/>
    <dgm:cxn modelId="{74D145FA-600C-4F4E-B77C-3BC63BBB1CCD}" type="presParOf" srcId="{6D27BC9F-57B8-419C-B801-1E4FF21C88EE}" destId="{FFA5EF89-5914-4B4D-B194-8C810DBF8D4F}" srcOrd="2" destOrd="0" presId="urn:microsoft.com/office/officeart/2016/7/layout/AccentHomeChevronProcess"/>
    <dgm:cxn modelId="{B2B4B115-9CA0-409C-BDA3-E5229A973E6A}" type="presParOf" srcId="{6D27BC9F-57B8-419C-B801-1E4FF21C88EE}" destId="{46A0930B-0CF7-41D0-84FB-6197AAE881F2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5713D-ADF5-492F-90FF-70F40A14B5E4}">
      <dsp:nvSpPr>
        <dsp:cNvPr id="0" name=""/>
        <dsp:cNvSpPr/>
      </dsp:nvSpPr>
      <dsp:spPr>
        <a:xfrm>
          <a:off x="0" y="2470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A91EFE-B7E2-4A43-97C6-7BDAA706B75B}">
      <dsp:nvSpPr>
        <dsp:cNvPr id="0" name=""/>
        <dsp:cNvSpPr/>
      </dsp:nvSpPr>
      <dsp:spPr>
        <a:xfrm>
          <a:off x="0" y="2470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History and Mission 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2470"/>
        <a:ext cx="6841089" cy="421202"/>
      </dsp:txXfrm>
    </dsp:sp>
    <dsp:sp modelId="{D94AFA34-FD50-462B-9632-69BFE3C8D496}">
      <dsp:nvSpPr>
        <dsp:cNvPr id="0" name=""/>
        <dsp:cNvSpPr/>
      </dsp:nvSpPr>
      <dsp:spPr>
        <a:xfrm>
          <a:off x="0" y="423672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123165"/>
                <a:satOff val="-603"/>
                <a:lumOff val="339"/>
                <a:alphaOff val="0"/>
                <a:tint val="98000"/>
                <a:lumMod val="114000"/>
              </a:schemeClr>
            </a:gs>
            <a:gs pos="100000">
              <a:schemeClr val="accent2">
                <a:hueOff val="123165"/>
                <a:satOff val="-603"/>
                <a:lumOff val="33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23165"/>
              <a:satOff val="-603"/>
              <a:lumOff val="33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CF265D-8AA1-4C53-8B51-C941198DEBA4}">
      <dsp:nvSpPr>
        <dsp:cNvPr id="0" name=""/>
        <dsp:cNvSpPr/>
      </dsp:nvSpPr>
      <dsp:spPr>
        <a:xfrm>
          <a:off x="0" y="423672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DOE/NNSA Sites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423672"/>
        <a:ext cx="6841089" cy="421202"/>
      </dsp:txXfrm>
    </dsp:sp>
    <dsp:sp modelId="{FEFAD627-40E9-41C0-B558-1D633AC22EF7}">
      <dsp:nvSpPr>
        <dsp:cNvPr id="0" name=""/>
        <dsp:cNvSpPr/>
      </dsp:nvSpPr>
      <dsp:spPr>
        <a:xfrm>
          <a:off x="0" y="844874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246330"/>
                <a:satOff val="-1206"/>
                <a:lumOff val="677"/>
                <a:alphaOff val="0"/>
                <a:tint val="98000"/>
                <a:lumMod val="114000"/>
              </a:schemeClr>
            </a:gs>
            <a:gs pos="100000">
              <a:schemeClr val="accent2">
                <a:hueOff val="246330"/>
                <a:satOff val="-1206"/>
                <a:lumOff val="677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46330"/>
              <a:satOff val="-1206"/>
              <a:lumOff val="6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84105B-9B06-4C0C-8520-06276FDD0009}">
      <dsp:nvSpPr>
        <dsp:cNvPr id="0" name=""/>
        <dsp:cNvSpPr/>
      </dsp:nvSpPr>
      <dsp:spPr>
        <a:xfrm>
          <a:off x="0" y="844874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DOE Organizational Chart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844874"/>
        <a:ext cx="6841089" cy="421202"/>
      </dsp:txXfrm>
    </dsp:sp>
    <dsp:sp modelId="{D0501388-13EB-422B-8C59-D3AAE352580E}">
      <dsp:nvSpPr>
        <dsp:cNvPr id="0" name=""/>
        <dsp:cNvSpPr/>
      </dsp:nvSpPr>
      <dsp:spPr>
        <a:xfrm>
          <a:off x="0" y="1266077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369495"/>
                <a:satOff val="-1809"/>
                <a:lumOff val="1016"/>
                <a:alphaOff val="0"/>
                <a:tint val="98000"/>
                <a:lumMod val="114000"/>
              </a:schemeClr>
            </a:gs>
            <a:gs pos="100000">
              <a:schemeClr val="accent2">
                <a:hueOff val="369495"/>
                <a:satOff val="-1809"/>
                <a:lumOff val="101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69495"/>
              <a:satOff val="-1809"/>
              <a:lumOff val="101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62DF2-BDBB-4367-AC6A-436D010056F4}">
      <dsp:nvSpPr>
        <dsp:cNvPr id="0" name=""/>
        <dsp:cNvSpPr/>
      </dsp:nvSpPr>
      <dsp:spPr>
        <a:xfrm>
          <a:off x="0" y="1266077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DOE Budget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1266077"/>
        <a:ext cx="6841089" cy="421202"/>
      </dsp:txXfrm>
    </dsp:sp>
    <dsp:sp modelId="{D72DD583-2E23-4C2C-A53D-3D83B8DE48C1}">
      <dsp:nvSpPr>
        <dsp:cNvPr id="0" name=""/>
        <dsp:cNvSpPr/>
      </dsp:nvSpPr>
      <dsp:spPr>
        <a:xfrm>
          <a:off x="0" y="1687279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492660"/>
                <a:satOff val="-2412"/>
                <a:lumOff val="1355"/>
                <a:alphaOff val="0"/>
                <a:tint val="98000"/>
                <a:lumMod val="114000"/>
              </a:schemeClr>
            </a:gs>
            <a:gs pos="100000">
              <a:schemeClr val="accent2">
                <a:hueOff val="492660"/>
                <a:satOff val="-2412"/>
                <a:lumOff val="135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92660"/>
              <a:satOff val="-2412"/>
              <a:lumOff val="135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DA8D1-D8EA-4078-A32D-63D48E56025C}">
      <dsp:nvSpPr>
        <dsp:cNvPr id="0" name=""/>
        <dsp:cNvSpPr/>
      </dsp:nvSpPr>
      <dsp:spPr>
        <a:xfrm>
          <a:off x="0" y="1687279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OSDBU Mission and Strategic Objectives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1687279"/>
        <a:ext cx="6841089" cy="421202"/>
      </dsp:txXfrm>
    </dsp:sp>
    <dsp:sp modelId="{2A593531-C490-4415-A0E0-409A563CE7DA}">
      <dsp:nvSpPr>
        <dsp:cNvPr id="0" name=""/>
        <dsp:cNvSpPr/>
      </dsp:nvSpPr>
      <dsp:spPr>
        <a:xfrm>
          <a:off x="0" y="2108481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615825"/>
                <a:satOff val="-3015"/>
                <a:lumOff val="1693"/>
                <a:alphaOff val="0"/>
                <a:tint val="98000"/>
                <a:lumMod val="114000"/>
              </a:schemeClr>
            </a:gs>
            <a:gs pos="100000">
              <a:schemeClr val="accent2">
                <a:hueOff val="615825"/>
                <a:satOff val="-3015"/>
                <a:lumOff val="169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15825"/>
              <a:satOff val="-3015"/>
              <a:lumOff val="169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43F54-28F8-47DB-9D57-8D1972BAD0B8}">
      <dsp:nvSpPr>
        <dsp:cNvPr id="0" name=""/>
        <dsp:cNvSpPr/>
      </dsp:nvSpPr>
      <dsp:spPr>
        <a:xfrm>
          <a:off x="0" y="2108481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DOE’s Small Business Accomplishments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2108481"/>
        <a:ext cx="6841089" cy="421202"/>
      </dsp:txXfrm>
    </dsp:sp>
    <dsp:sp modelId="{F67AAAC1-B063-45EA-AC44-02D4A39FDE72}">
      <dsp:nvSpPr>
        <dsp:cNvPr id="0" name=""/>
        <dsp:cNvSpPr/>
      </dsp:nvSpPr>
      <dsp:spPr>
        <a:xfrm>
          <a:off x="0" y="2529684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738989"/>
                <a:satOff val="-3617"/>
                <a:lumOff val="2032"/>
                <a:alphaOff val="0"/>
                <a:tint val="98000"/>
                <a:lumMod val="114000"/>
              </a:schemeClr>
            </a:gs>
            <a:gs pos="100000">
              <a:schemeClr val="accent2">
                <a:hueOff val="738989"/>
                <a:satOff val="-3617"/>
                <a:lumOff val="203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38989"/>
              <a:satOff val="-3617"/>
              <a:lumOff val="203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74D9EF-27EC-4264-B16D-F234A61BFACA}">
      <dsp:nvSpPr>
        <dsp:cNvPr id="0" name=""/>
        <dsp:cNvSpPr/>
      </dsp:nvSpPr>
      <dsp:spPr>
        <a:xfrm>
          <a:off x="0" y="2529684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What and How DOE Buys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2529684"/>
        <a:ext cx="6841089" cy="421202"/>
      </dsp:txXfrm>
    </dsp:sp>
    <dsp:sp modelId="{45DCDA69-6DD6-43C0-A8F5-00C8EC1FA651}">
      <dsp:nvSpPr>
        <dsp:cNvPr id="0" name=""/>
        <dsp:cNvSpPr/>
      </dsp:nvSpPr>
      <dsp:spPr>
        <a:xfrm>
          <a:off x="0" y="2950886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862154"/>
                <a:satOff val="-4220"/>
                <a:lumOff val="2370"/>
                <a:alphaOff val="0"/>
                <a:tint val="98000"/>
                <a:lumMod val="114000"/>
              </a:schemeClr>
            </a:gs>
            <a:gs pos="100000">
              <a:schemeClr val="accent2">
                <a:hueOff val="862154"/>
                <a:satOff val="-4220"/>
                <a:lumOff val="237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62154"/>
              <a:satOff val="-4220"/>
              <a:lumOff val="237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EB058-985C-45E0-BCA7-2F5608DA001C}">
      <dsp:nvSpPr>
        <dsp:cNvPr id="0" name=""/>
        <dsp:cNvSpPr/>
      </dsp:nvSpPr>
      <dsp:spPr>
        <a:xfrm>
          <a:off x="0" y="2950886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Subcontracting Opportunities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2950886"/>
        <a:ext cx="6841089" cy="421202"/>
      </dsp:txXfrm>
    </dsp:sp>
    <dsp:sp modelId="{72726C98-CBE8-4482-826F-277C99C67A4E}">
      <dsp:nvSpPr>
        <dsp:cNvPr id="0" name=""/>
        <dsp:cNvSpPr/>
      </dsp:nvSpPr>
      <dsp:spPr>
        <a:xfrm>
          <a:off x="0" y="3372088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985319"/>
                <a:satOff val="-4823"/>
                <a:lumOff val="2709"/>
                <a:alphaOff val="0"/>
                <a:tint val="98000"/>
                <a:lumMod val="114000"/>
              </a:schemeClr>
            </a:gs>
            <a:gs pos="100000">
              <a:schemeClr val="accent2">
                <a:hueOff val="985319"/>
                <a:satOff val="-4823"/>
                <a:lumOff val="270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985319"/>
              <a:satOff val="-4823"/>
              <a:lumOff val="270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41885-2B38-4A39-9D9D-96760BC2A8FC}">
      <dsp:nvSpPr>
        <dsp:cNvPr id="0" name=""/>
        <dsp:cNvSpPr/>
      </dsp:nvSpPr>
      <dsp:spPr>
        <a:xfrm>
          <a:off x="0" y="3372088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Tips to Increase Success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3372088"/>
        <a:ext cx="6841089" cy="421202"/>
      </dsp:txXfrm>
    </dsp:sp>
    <dsp:sp modelId="{ECD7FCCF-A45D-4F4C-978C-B09B73B083F4}">
      <dsp:nvSpPr>
        <dsp:cNvPr id="0" name=""/>
        <dsp:cNvSpPr/>
      </dsp:nvSpPr>
      <dsp:spPr>
        <a:xfrm>
          <a:off x="0" y="3793290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1108484"/>
                <a:satOff val="-5426"/>
                <a:lumOff val="3048"/>
                <a:alphaOff val="0"/>
                <a:tint val="98000"/>
                <a:lumMod val="114000"/>
              </a:schemeClr>
            </a:gs>
            <a:gs pos="100000">
              <a:schemeClr val="accent2">
                <a:hueOff val="1108484"/>
                <a:satOff val="-5426"/>
                <a:lumOff val="304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108484"/>
              <a:satOff val="-5426"/>
              <a:lumOff val="304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A5A060-4297-4425-8D0A-9C511FEF683A}">
      <dsp:nvSpPr>
        <dsp:cNvPr id="0" name=""/>
        <dsp:cNvSpPr/>
      </dsp:nvSpPr>
      <dsp:spPr>
        <a:xfrm>
          <a:off x="0" y="3793290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Upcoming Events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3793290"/>
        <a:ext cx="6841089" cy="421202"/>
      </dsp:txXfrm>
    </dsp:sp>
    <dsp:sp modelId="{767CB4EC-B767-4989-8C50-4E7008B83B59}">
      <dsp:nvSpPr>
        <dsp:cNvPr id="0" name=""/>
        <dsp:cNvSpPr/>
      </dsp:nvSpPr>
      <dsp:spPr>
        <a:xfrm>
          <a:off x="0" y="4214493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1231649"/>
                <a:satOff val="-6029"/>
                <a:lumOff val="3386"/>
                <a:alphaOff val="0"/>
                <a:tint val="98000"/>
                <a:lumMod val="114000"/>
              </a:schemeClr>
            </a:gs>
            <a:gs pos="100000">
              <a:schemeClr val="accent2">
                <a:hueOff val="1231649"/>
                <a:satOff val="-6029"/>
                <a:lumOff val="338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231649"/>
              <a:satOff val="-6029"/>
              <a:lumOff val="338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2F434-B8EC-4C2D-AFA4-563448826D7B}">
      <dsp:nvSpPr>
        <dsp:cNvPr id="0" name=""/>
        <dsp:cNvSpPr/>
      </dsp:nvSpPr>
      <dsp:spPr>
        <a:xfrm>
          <a:off x="0" y="4214493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Important Links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4214493"/>
        <a:ext cx="6841089" cy="421202"/>
      </dsp:txXfrm>
    </dsp:sp>
    <dsp:sp modelId="{2AE0BBBF-5F87-4F72-92DB-26D9A082E5E2}">
      <dsp:nvSpPr>
        <dsp:cNvPr id="0" name=""/>
        <dsp:cNvSpPr/>
      </dsp:nvSpPr>
      <dsp:spPr>
        <a:xfrm>
          <a:off x="0" y="4635695"/>
          <a:ext cx="6841089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0FDBE-B498-41A3-A511-1FC14BD7DA15}">
      <dsp:nvSpPr>
        <dsp:cNvPr id="0" name=""/>
        <dsp:cNvSpPr/>
      </dsp:nvSpPr>
      <dsp:spPr>
        <a:xfrm>
          <a:off x="0" y="4635695"/>
          <a:ext cx="6841089" cy="42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</a:rPr>
            <a:t>DOE OSDBU Support</a:t>
          </a:r>
          <a:endParaRPr lang="en-US" sz="2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4635695"/>
        <a:ext cx="6841089" cy="421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F87A3-DD5E-403B-B89F-741C54DFB3B6}">
      <dsp:nvSpPr>
        <dsp:cNvPr id="0" name=""/>
        <dsp:cNvSpPr/>
      </dsp:nvSpPr>
      <dsp:spPr>
        <a:xfrm>
          <a:off x="326521" y="1180"/>
          <a:ext cx="2009626" cy="1205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Full &amp; Open Competition </a:t>
          </a:r>
          <a:endParaRPr lang="en-US" sz="1600" kern="1200" dirty="0"/>
        </a:p>
      </dsp:txBody>
      <dsp:txXfrm>
        <a:off x="326521" y="1180"/>
        <a:ext cx="2009626" cy="1205775"/>
      </dsp:txXfrm>
    </dsp:sp>
    <dsp:sp modelId="{A1617344-FFBB-429E-873D-0E28B445485E}">
      <dsp:nvSpPr>
        <dsp:cNvPr id="0" name=""/>
        <dsp:cNvSpPr/>
      </dsp:nvSpPr>
      <dsp:spPr>
        <a:xfrm>
          <a:off x="2537110" y="1180"/>
          <a:ext cx="2009626" cy="12057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Full &amp; Open Competition After the Exclusion of Sources                        (SB Set-asides)</a:t>
          </a:r>
          <a:endParaRPr lang="en-US" sz="1600" kern="1200" dirty="0"/>
        </a:p>
      </dsp:txBody>
      <dsp:txXfrm>
        <a:off x="2537110" y="1180"/>
        <a:ext cx="2009626" cy="1205775"/>
      </dsp:txXfrm>
    </dsp:sp>
    <dsp:sp modelId="{46603369-4356-4F82-A5A3-9D2501239DA4}">
      <dsp:nvSpPr>
        <dsp:cNvPr id="0" name=""/>
        <dsp:cNvSpPr/>
      </dsp:nvSpPr>
      <dsp:spPr>
        <a:xfrm>
          <a:off x="4747699" y="1180"/>
          <a:ext cx="2009626" cy="12057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 than Full &amp; Open Competition            (Non-competitive)</a:t>
          </a:r>
          <a:endParaRPr lang="en-US" sz="1600" kern="1200" dirty="0"/>
        </a:p>
      </dsp:txBody>
      <dsp:txXfrm>
        <a:off x="4747699" y="1180"/>
        <a:ext cx="2009626" cy="1205775"/>
      </dsp:txXfrm>
    </dsp:sp>
    <dsp:sp modelId="{EAC1CF22-64E5-40B5-9CF0-D4B15BA2F96E}">
      <dsp:nvSpPr>
        <dsp:cNvPr id="0" name=""/>
        <dsp:cNvSpPr/>
      </dsp:nvSpPr>
      <dsp:spPr>
        <a:xfrm>
          <a:off x="326521" y="1428664"/>
          <a:ext cx="2009626" cy="1996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Simplified Acquisition Procedures (SAP)</a:t>
          </a:r>
          <a:endParaRPr lang="en-US" sz="1600" kern="1200" dirty="0"/>
        </a:p>
      </dsp:txBody>
      <dsp:txXfrm>
        <a:off x="326521" y="1428664"/>
        <a:ext cx="2009626" cy="1996306"/>
      </dsp:txXfrm>
    </dsp:sp>
    <dsp:sp modelId="{28F90AAA-33BE-462D-9D0A-9DAF2C3072E0}">
      <dsp:nvSpPr>
        <dsp:cNvPr id="0" name=""/>
        <dsp:cNvSpPr/>
      </dsp:nvSpPr>
      <dsp:spPr>
        <a:xfrm>
          <a:off x="2537110" y="1416986"/>
          <a:ext cx="2009626" cy="20196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General Service  Administration (GSA) Federal Supply Schedules (FSS) </a:t>
          </a:r>
          <a:endParaRPr lang="en-US" sz="1600" kern="1200" dirty="0"/>
        </a:p>
      </dsp:txBody>
      <dsp:txXfrm>
        <a:off x="2537110" y="1416986"/>
        <a:ext cx="2009626" cy="2019662"/>
      </dsp:txXfrm>
    </dsp:sp>
    <dsp:sp modelId="{1458FDF2-0410-48A4-A7E3-CF0DB9CDBE43}">
      <dsp:nvSpPr>
        <dsp:cNvPr id="0" name=""/>
        <dsp:cNvSpPr/>
      </dsp:nvSpPr>
      <dsp:spPr>
        <a:xfrm>
          <a:off x="4747699" y="1407919"/>
          <a:ext cx="2009626" cy="20377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Category Management strategic contracts, Blanket Purchases Agreements (BPAs), Indefinite Delivery Contracts, etc.</a:t>
          </a:r>
          <a:endParaRPr lang="en-US" sz="1600" kern="1200" dirty="0"/>
        </a:p>
      </dsp:txBody>
      <dsp:txXfrm>
        <a:off x="4747699" y="1407919"/>
        <a:ext cx="2009626" cy="2037797"/>
      </dsp:txXfrm>
    </dsp:sp>
    <dsp:sp modelId="{53651B86-6023-4DD6-9E6B-971AD782D07C}">
      <dsp:nvSpPr>
        <dsp:cNvPr id="0" name=""/>
        <dsp:cNvSpPr/>
      </dsp:nvSpPr>
      <dsp:spPr>
        <a:xfrm>
          <a:off x="356786" y="3580566"/>
          <a:ext cx="2009626" cy="1464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Unsolicited Proposals</a:t>
          </a:r>
          <a:endParaRPr lang="en-US" sz="1600" kern="1200" dirty="0"/>
        </a:p>
      </dsp:txBody>
      <dsp:txXfrm>
        <a:off x="356786" y="3580566"/>
        <a:ext cx="2009626" cy="1464824"/>
      </dsp:txXfrm>
    </dsp:sp>
    <dsp:sp modelId="{FC2FF678-9915-4871-B1CF-E48006C9E55E}">
      <dsp:nvSpPr>
        <dsp:cNvPr id="0" name=""/>
        <dsp:cNvSpPr/>
      </dsp:nvSpPr>
      <dsp:spPr>
        <a:xfrm>
          <a:off x="2503227" y="3596585"/>
          <a:ext cx="2077391" cy="14428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Funding Opportunity Announcements</a:t>
          </a:r>
        </a:p>
      </dsp:txBody>
      <dsp:txXfrm>
        <a:off x="2503227" y="3596585"/>
        <a:ext cx="2077391" cy="1442891"/>
      </dsp:txXfrm>
    </dsp:sp>
    <dsp:sp modelId="{1665A859-5E1C-49CA-940E-47C1BFC74DA3}">
      <dsp:nvSpPr>
        <dsp:cNvPr id="0" name=""/>
        <dsp:cNvSpPr/>
      </dsp:nvSpPr>
      <dsp:spPr>
        <a:xfrm>
          <a:off x="4726015" y="3603609"/>
          <a:ext cx="2009626" cy="13732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Prize Competitions</a:t>
          </a:r>
        </a:p>
      </dsp:txBody>
      <dsp:txXfrm>
        <a:off x="4726015" y="3603609"/>
        <a:ext cx="2009626" cy="1373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FC0E9-5E48-4837-A1F5-2C849BDF6815}">
      <dsp:nvSpPr>
        <dsp:cNvPr id="0" name=""/>
        <dsp:cNvSpPr/>
      </dsp:nvSpPr>
      <dsp:spPr>
        <a:xfrm>
          <a:off x="265049" y="674550"/>
          <a:ext cx="925249" cy="9252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9F3AC-9D8B-4B1B-9B91-450D888DA38E}">
      <dsp:nvSpPr>
        <dsp:cNvPr id="0" name=""/>
        <dsp:cNvSpPr/>
      </dsp:nvSpPr>
      <dsp:spPr>
        <a:xfrm>
          <a:off x="459351" y="868852"/>
          <a:ext cx="536644" cy="536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B6E41-D49C-4EAC-B3D2-D33F27742D91}">
      <dsp:nvSpPr>
        <dsp:cNvPr id="0" name=""/>
        <dsp:cNvSpPr/>
      </dsp:nvSpPr>
      <dsp:spPr>
        <a:xfrm>
          <a:off x="1276378" y="674550"/>
          <a:ext cx="2405320" cy="92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DOE Prime Contractors are required to subcontract with SDB, WOSB, SDVOSB, and HUBZone SBs</a:t>
          </a:r>
          <a:endParaRPr lang="en-US" sz="1800" kern="1200" dirty="0"/>
        </a:p>
      </dsp:txBody>
      <dsp:txXfrm>
        <a:off x="1276378" y="674550"/>
        <a:ext cx="2405320" cy="925249"/>
      </dsp:txXfrm>
    </dsp:sp>
    <dsp:sp modelId="{94E098B6-3520-44FC-BED1-CB8AF7A6272D}">
      <dsp:nvSpPr>
        <dsp:cNvPr id="0" name=""/>
        <dsp:cNvSpPr/>
      </dsp:nvSpPr>
      <dsp:spPr>
        <a:xfrm>
          <a:off x="4061712" y="674550"/>
          <a:ext cx="925249" cy="9252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BD410-0DC6-4128-96AE-3982EC4F6EF4}">
      <dsp:nvSpPr>
        <dsp:cNvPr id="0" name=""/>
        <dsp:cNvSpPr/>
      </dsp:nvSpPr>
      <dsp:spPr>
        <a:xfrm>
          <a:off x="4256015" y="868852"/>
          <a:ext cx="536644" cy="536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BB917-4E05-4261-A45D-AFED4D74B24D}">
      <dsp:nvSpPr>
        <dsp:cNvPr id="0" name=""/>
        <dsp:cNvSpPr/>
      </dsp:nvSpPr>
      <dsp:spPr>
        <a:xfrm>
          <a:off x="5185229" y="674550"/>
          <a:ext cx="2180945" cy="92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Approximately 80% of DOE Small Business $ through subcontracts with Prime Contractors</a:t>
          </a:r>
        </a:p>
      </dsp:txBody>
      <dsp:txXfrm>
        <a:off x="5185229" y="674550"/>
        <a:ext cx="2180945" cy="925249"/>
      </dsp:txXfrm>
    </dsp:sp>
    <dsp:sp modelId="{7052A9B3-339F-490B-8B8C-48D066CEEC84}">
      <dsp:nvSpPr>
        <dsp:cNvPr id="0" name=""/>
        <dsp:cNvSpPr/>
      </dsp:nvSpPr>
      <dsp:spPr>
        <a:xfrm>
          <a:off x="7746188" y="674550"/>
          <a:ext cx="925249" cy="9252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B6C7D-B4A0-40C5-A6B7-6281A89BE662}">
      <dsp:nvSpPr>
        <dsp:cNvPr id="0" name=""/>
        <dsp:cNvSpPr/>
      </dsp:nvSpPr>
      <dsp:spPr>
        <a:xfrm>
          <a:off x="7940490" y="868852"/>
          <a:ext cx="536644" cy="536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21F83-9B8C-4243-B03D-E35BB5036ED0}">
      <dsp:nvSpPr>
        <dsp:cNvPr id="0" name=""/>
        <dsp:cNvSpPr/>
      </dsp:nvSpPr>
      <dsp:spPr>
        <a:xfrm>
          <a:off x="8869705" y="674550"/>
          <a:ext cx="2180945" cy="92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Major DOE Prime Contractors: </a:t>
          </a:r>
          <a:r>
            <a:rPr lang="en-US" sz="1600" kern="1200" dirty="0">
              <a:hlinkClick xmlns:r="http://schemas.openxmlformats.org/officeDocument/2006/relationships" r:id="rId7"/>
            </a:rPr>
            <a:t>DOE/NNSA Site Facility Management Contracts | Department of Energy</a:t>
          </a:r>
          <a:endParaRPr lang="en-US" sz="1800" kern="1200" dirty="0"/>
        </a:p>
      </dsp:txBody>
      <dsp:txXfrm>
        <a:off x="8869705" y="674550"/>
        <a:ext cx="2180945" cy="925249"/>
      </dsp:txXfrm>
    </dsp:sp>
    <dsp:sp modelId="{FE1182AE-E392-4F98-AAF0-83AE6733FBF8}">
      <dsp:nvSpPr>
        <dsp:cNvPr id="0" name=""/>
        <dsp:cNvSpPr/>
      </dsp:nvSpPr>
      <dsp:spPr>
        <a:xfrm>
          <a:off x="265049" y="2255139"/>
          <a:ext cx="925249" cy="9252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E3CC3-0900-42DE-A4BF-2573BA5CAE37}">
      <dsp:nvSpPr>
        <dsp:cNvPr id="0" name=""/>
        <dsp:cNvSpPr/>
      </dsp:nvSpPr>
      <dsp:spPr>
        <a:xfrm>
          <a:off x="459351" y="2449441"/>
          <a:ext cx="536644" cy="53664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E98E1-C4FF-430E-905B-8F67938DF18A}">
      <dsp:nvSpPr>
        <dsp:cNvPr id="0" name=""/>
        <dsp:cNvSpPr/>
      </dsp:nvSpPr>
      <dsp:spPr>
        <a:xfrm>
          <a:off x="1388566" y="2255139"/>
          <a:ext cx="2180945" cy="92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Supply Chain Management Center (SCMC):  </a:t>
          </a:r>
          <a:r>
            <a:rPr lang="en-US" sz="1600" kern="1200" dirty="0">
              <a:hlinkClick xmlns:r="http://schemas.openxmlformats.org/officeDocument/2006/relationships" r:id="rId10"/>
            </a:rPr>
            <a:t>Supply Chain Management Center (doe.gov)</a:t>
          </a:r>
          <a:endParaRPr lang="en-US" sz="1800" kern="1200" dirty="0"/>
        </a:p>
      </dsp:txBody>
      <dsp:txXfrm>
        <a:off x="1388566" y="2255139"/>
        <a:ext cx="2180945" cy="925249"/>
      </dsp:txXfrm>
    </dsp:sp>
    <dsp:sp modelId="{B14D0022-EADB-439C-A1D7-5B4318B2823B}">
      <dsp:nvSpPr>
        <dsp:cNvPr id="0" name=""/>
        <dsp:cNvSpPr/>
      </dsp:nvSpPr>
      <dsp:spPr>
        <a:xfrm>
          <a:off x="3949524" y="2255139"/>
          <a:ext cx="925249" cy="9252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481F8-231A-404F-A64E-B8A98154955A}">
      <dsp:nvSpPr>
        <dsp:cNvPr id="0" name=""/>
        <dsp:cNvSpPr/>
      </dsp:nvSpPr>
      <dsp:spPr>
        <a:xfrm>
          <a:off x="4143827" y="2449441"/>
          <a:ext cx="536644" cy="536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B2490-851B-4134-BCFE-A7A8657F756B}">
      <dsp:nvSpPr>
        <dsp:cNvPr id="0" name=""/>
        <dsp:cNvSpPr/>
      </dsp:nvSpPr>
      <dsp:spPr>
        <a:xfrm>
          <a:off x="5073042" y="2255139"/>
          <a:ext cx="2180945" cy="92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Register in site Supplier Registration database, as applicable</a:t>
          </a:r>
        </a:p>
      </dsp:txBody>
      <dsp:txXfrm>
        <a:off x="5073042" y="2255139"/>
        <a:ext cx="2180945" cy="925249"/>
      </dsp:txXfrm>
    </dsp:sp>
    <dsp:sp modelId="{A3B3A932-FFC5-4743-968C-66719B3FD582}">
      <dsp:nvSpPr>
        <dsp:cNvPr id="0" name=""/>
        <dsp:cNvSpPr/>
      </dsp:nvSpPr>
      <dsp:spPr>
        <a:xfrm>
          <a:off x="7634000" y="2255139"/>
          <a:ext cx="925249" cy="9252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C085B-7D2F-429E-8617-74B2CD9C1A22}">
      <dsp:nvSpPr>
        <dsp:cNvPr id="0" name=""/>
        <dsp:cNvSpPr/>
      </dsp:nvSpPr>
      <dsp:spPr>
        <a:xfrm>
          <a:off x="7828302" y="2449441"/>
          <a:ext cx="536644" cy="5366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FDDED-EA1A-4C5D-B5E3-B6FB29DD0B3E}">
      <dsp:nvSpPr>
        <dsp:cNvPr id="0" name=""/>
        <dsp:cNvSpPr/>
      </dsp:nvSpPr>
      <dsp:spPr>
        <a:xfrm>
          <a:off x="8757517" y="2255139"/>
          <a:ext cx="2180945" cy="92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Contact site Small Business Program Manager</a:t>
          </a:r>
        </a:p>
      </dsp:txBody>
      <dsp:txXfrm>
        <a:off x="8757517" y="2255139"/>
        <a:ext cx="2180945" cy="925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B180C-212A-43A1-AACD-002FDA6E1302}">
      <dsp:nvSpPr>
        <dsp:cNvPr id="0" name=""/>
        <dsp:cNvSpPr/>
      </dsp:nvSpPr>
      <dsp:spPr>
        <a:xfrm>
          <a:off x="1106817" y="236335"/>
          <a:ext cx="1214312" cy="927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D3EF9-0D1A-4B1E-9438-16FD71DCB8DE}">
      <dsp:nvSpPr>
        <dsp:cNvPr id="0" name=""/>
        <dsp:cNvSpPr/>
      </dsp:nvSpPr>
      <dsp:spPr>
        <a:xfrm>
          <a:off x="16571" y="1075565"/>
          <a:ext cx="3469463" cy="39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 dirty="0">
              <a:solidFill>
                <a:schemeClr val="tx1"/>
              </a:solidFill>
            </a:rPr>
            <a:t>LEVERAGE</a:t>
          </a:r>
        </a:p>
      </dsp:txBody>
      <dsp:txXfrm>
        <a:off x="16571" y="1075565"/>
        <a:ext cx="3469463" cy="397654"/>
      </dsp:txXfrm>
    </dsp:sp>
    <dsp:sp modelId="{7B4333BE-8502-4713-9E67-89C517EB41D3}">
      <dsp:nvSpPr>
        <dsp:cNvPr id="0" name=""/>
        <dsp:cNvSpPr/>
      </dsp:nvSpPr>
      <dsp:spPr>
        <a:xfrm>
          <a:off x="16571" y="1541919"/>
          <a:ext cx="3469463" cy="29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Engage SBA, Small Business Development Centers, Procurement Technical Assistance Centers, Minority Business Development Agency, </a:t>
          </a:r>
          <a:endParaRPr lang="en-US" sz="1700" kern="1200" dirty="0">
            <a:solidFill>
              <a:schemeClr val="tx1"/>
            </a:solidFill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Understand and pursue Key DOE Programs like MPP</a:t>
          </a:r>
          <a:endParaRPr lang="en-US" sz="1700" b="0" kern="1200" dirty="0">
            <a:solidFill>
              <a:schemeClr val="tx1"/>
            </a:solidFill>
            <a:effectLst/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Join Trade Organizations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Review DOE OSDBU Small Business Toolbox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Engage OSDBU and sites’ Small Business Program Managers</a:t>
          </a:r>
        </a:p>
      </dsp:txBody>
      <dsp:txXfrm>
        <a:off x="16571" y="1541919"/>
        <a:ext cx="3469463" cy="2957971"/>
      </dsp:txXfrm>
    </dsp:sp>
    <dsp:sp modelId="{1C1C42A4-0B42-4D72-B778-0272889EB5DD}">
      <dsp:nvSpPr>
        <dsp:cNvPr id="0" name=""/>
        <dsp:cNvSpPr/>
      </dsp:nvSpPr>
      <dsp:spPr>
        <a:xfrm>
          <a:off x="5211718" y="236335"/>
          <a:ext cx="1214312" cy="927859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E63D-6ACE-4516-970E-4144098DD300}">
      <dsp:nvSpPr>
        <dsp:cNvPr id="0" name=""/>
        <dsp:cNvSpPr/>
      </dsp:nvSpPr>
      <dsp:spPr>
        <a:xfrm>
          <a:off x="4093191" y="1075565"/>
          <a:ext cx="3469463" cy="39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 dirty="0">
              <a:solidFill>
                <a:schemeClr val="tx1"/>
              </a:solidFill>
            </a:rPr>
            <a:t>PREPARE</a:t>
          </a:r>
        </a:p>
      </dsp:txBody>
      <dsp:txXfrm>
        <a:off x="4093191" y="1075565"/>
        <a:ext cx="3469463" cy="397654"/>
      </dsp:txXfrm>
    </dsp:sp>
    <dsp:sp modelId="{A79A07E8-29F5-4885-B17E-B4856EECDEF2}">
      <dsp:nvSpPr>
        <dsp:cNvPr id="0" name=""/>
        <dsp:cNvSpPr/>
      </dsp:nvSpPr>
      <dsp:spPr>
        <a:xfrm>
          <a:off x="4093191" y="1541919"/>
          <a:ext cx="3469463" cy="29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Learn what products and services DOE buys at its different sites</a:t>
          </a:r>
          <a:endParaRPr lang="en-US" sz="1700" kern="1200" dirty="0">
            <a:solidFill>
              <a:schemeClr val="tx1"/>
            </a:solidFill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Review DOE and Major Contractor acquisition forecasts and SAM.gov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Ensure socio-economic certifications and security classifications are current</a:t>
          </a:r>
          <a:endParaRPr lang="en-US" sz="1700" b="0" kern="1200" dirty="0">
            <a:solidFill>
              <a:schemeClr val="tx1"/>
            </a:solidFill>
            <a:effectLst/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Stay current with regulations, laws, policy, etc.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- Establish teaming arrangements, joint ventures, etc.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Create strong capability statement-</a:t>
          </a:r>
        </a:p>
      </dsp:txBody>
      <dsp:txXfrm>
        <a:off x="4093191" y="1541919"/>
        <a:ext cx="3469463" cy="2957971"/>
      </dsp:txXfrm>
    </dsp:sp>
    <dsp:sp modelId="{7FB9344E-1031-4890-B66C-94B1214F908F}">
      <dsp:nvSpPr>
        <dsp:cNvPr id="0" name=""/>
        <dsp:cNvSpPr/>
      </dsp:nvSpPr>
      <dsp:spPr>
        <a:xfrm>
          <a:off x="9419994" y="236335"/>
          <a:ext cx="1214312" cy="9278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56CF1-F32F-4846-BD11-52E281AE6FCD}">
      <dsp:nvSpPr>
        <dsp:cNvPr id="0" name=""/>
        <dsp:cNvSpPr/>
      </dsp:nvSpPr>
      <dsp:spPr>
        <a:xfrm>
          <a:off x="8169811" y="1075565"/>
          <a:ext cx="3469463" cy="39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 dirty="0">
              <a:solidFill>
                <a:schemeClr val="tx1"/>
              </a:solidFill>
            </a:rPr>
            <a:t>TARGET</a:t>
          </a:r>
        </a:p>
      </dsp:txBody>
      <dsp:txXfrm>
        <a:off x="8169811" y="1075565"/>
        <a:ext cx="3469463" cy="397654"/>
      </dsp:txXfrm>
    </dsp:sp>
    <dsp:sp modelId="{69CE5250-7D03-4506-8B68-7F7C76B54BD4}">
      <dsp:nvSpPr>
        <dsp:cNvPr id="0" name=""/>
        <dsp:cNvSpPr/>
      </dsp:nvSpPr>
      <dsp:spPr>
        <a:xfrm>
          <a:off x="8169811" y="1541919"/>
          <a:ext cx="3469463" cy="295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Market/match up your capabilities against DOE/Prime requirements</a:t>
          </a:r>
          <a:endParaRPr lang="en-US" sz="1700" kern="1200" dirty="0">
            <a:solidFill>
              <a:schemeClr val="tx1"/>
            </a:solidFill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Pursue low dollar requirements to build past performance</a:t>
          </a:r>
          <a:endParaRPr lang="en-US" sz="17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Pursue all levels of opportunities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Participate in outreach events</a:t>
          </a:r>
          <a:endParaRPr lang="en-US" sz="17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Adequately respond to Sources Sought/Request for Information/Request for Proposals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Register in DOE Supplier databases</a:t>
          </a:r>
        </a:p>
      </dsp:txBody>
      <dsp:txXfrm>
        <a:off x="8169811" y="1541919"/>
        <a:ext cx="3469463" cy="2957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D2512-6BB5-4835-93CE-2E01E19B4887}">
      <dsp:nvSpPr>
        <dsp:cNvPr id="0" name=""/>
        <dsp:cNvSpPr/>
      </dsp:nvSpPr>
      <dsp:spPr>
        <a:xfrm rot="5400000">
          <a:off x="-1291609" y="3224569"/>
          <a:ext cx="2774762" cy="15191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E5E2A-FE9D-46D5-8BA0-1A3D3049FD48}">
      <dsp:nvSpPr>
        <dsp:cNvPr id="0" name=""/>
        <dsp:cNvSpPr/>
      </dsp:nvSpPr>
      <dsp:spPr>
        <a:xfrm>
          <a:off x="19813" y="4687908"/>
          <a:ext cx="1898954" cy="924920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Mar 28, 2023</a:t>
          </a:r>
        </a:p>
      </dsp:txBody>
      <dsp:txXfrm>
        <a:off x="19813" y="4687908"/>
        <a:ext cx="1783339" cy="924920"/>
      </dsp:txXfrm>
    </dsp:sp>
    <dsp:sp modelId="{C22559B4-AE0A-4E3A-B32D-227F6A4439DE}">
      <dsp:nvSpPr>
        <dsp:cNvPr id="0" name=""/>
        <dsp:cNvSpPr/>
      </dsp:nvSpPr>
      <dsp:spPr>
        <a:xfrm>
          <a:off x="171730" y="2004296"/>
          <a:ext cx="1541951" cy="232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>
                  <a:lumMod val="75000"/>
                </a:schemeClr>
              </a:solidFill>
            </a:rPr>
            <a:t>WOSB Opportunity Day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Lawrence Livermore National Laboratory (LLNL)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Livermore, CA</a:t>
          </a:r>
        </a:p>
      </dsp:txBody>
      <dsp:txXfrm>
        <a:off x="171730" y="2004296"/>
        <a:ext cx="1541951" cy="2329391"/>
      </dsp:txXfrm>
    </dsp:sp>
    <dsp:sp modelId="{80AAE7E4-E3EF-4A4B-820F-B33BDEC5BF24}">
      <dsp:nvSpPr>
        <dsp:cNvPr id="0" name=""/>
        <dsp:cNvSpPr/>
      </dsp:nvSpPr>
      <dsp:spPr>
        <a:xfrm rot="5400000">
          <a:off x="509226" y="3224569"/>
          <a:ext cx="2774762" cy="15191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BDF30-B44B-42E7-B42D-5A2ABD03E3E7}">
      <dsp:nvSpPr>
        <dsp:cNvPr id="0" name=""/>
        <dsp:cNvSpPr/>
      </dsp:nvSpPr>
      <dsp:spPr>
        <a:xfrm>
          <a:off x="1820649" y="4687908"/>
          <a:ext cx="1898954" cy="92492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5">
                <a:hueOff val="2079079"/>
                <a:satOff val="-1338"/>
                <a:lumOff val="915"/>
                <a:alphaOff val="0"/>
                <a:tint val="98000"/>
                <a:lumMod val="114000"/>
              </a:schemeClr>
            </a:gs>
            <a:gs pos="100000">
              <a:schemeClr val="accent5">
                <a:hueOff val="2079079"/>
                <a:satOff val="-1338"/>
                <a:lumOff val="91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May 3, 2023</a:t>
          </a:r>
        </a:p>
      </dsp:txBody>
      <dsp:txXfrm>
        <a:off x="2051879" y="4687908"/>
        <a:ext cx="1436494" cy="924920"/>
      </dsp:txXfrm>
    </dsp:sp>
    <dsp:sp modelId="{CCFBC834-9867-4803-80C3-A1C7190DB3B0}">
      <dsp:nvSpPr>
        <dsp:cNvPr id="0" name=""/>
        <dsp:cNvSpPr/>
      </dsp:nvSpPr>
      <dsp:spPr>
        <a:xfrm>
          <a:off x="1972565" y="2004296"/>
          <a:ext cx="1541951" cy="232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3B08AC"/>
              </a:solidFill>
            </a:rPr>
            <a:t>HUBZone Opportunity Day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National Energy Technology Laboratory (NETL)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Morgantown, WV</a:t>
          </a:r>
        </a:p>
      </dsp:txBody>
      <dsp:txXfrm>
        <a:off x="1972565" y="2004296"/>
        <a:ext cx="1541951" cy="2329391"/>
      </dsp:txXfrm>
    </dsp:sp>
    <dsp:sp modelId="{2209AD70-86AE-4FF2-89AA-A38C01FF7DCC}">
      <dsp:nvSpPr>
        <dsp:cNvPr id="0" name=""/>
        <dsp:cNvSpPr/>
      </dsp:nvSpPr>
      <dsp:spPr>
        <a:xfrm rot="5400000">
          <a:off x="2340520" y="3212647"/>
          <a:ext cx="2774762" cy="15191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71406-A978-4DF2-9CBB-20B496511460}">
      <dsp:nvSpPr>
        <dsp:cNvPr id="0" name=""/>
        <dsp:cNvSpPr/>
      </dsp:nvSpPr>
      <dsp:spPr>
        <a:xfrm>
          <a:off x="3651943" y="4675986"/>
          <a:ext cx="1898954" cy="92492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5">
                <a:hueOff val="4158159"/>
                <a:satOff val="-2675"/>
                <a:lumOff val="1829"/>
                <a:alphaOff val="0"/>
                <a:tint val="98000"/>
                <a:lumMod val="114000"/>
              </a:schemeClr>
            </a:gs>
            <a:gs pos="100000">
              <a:schemeClr val="accent5">
                <a:hueOff val="4158159"/>
                <a:satOff val="-2675"/>
                <a:lumOff val="182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July 11-12, 2023</a:t>
          </a:r>
        </a:p>
      </dsp:txBody>
      <dsp:txXfrm>
        <a:off x="3883173" y="4675986"/>
        <a:ext cx="1436494" cy="924920"/>
      </dsp:txXfrm>
    </dsp:sp>
    <dsp:sp modelId="{3E22B0F3-0643-42A6-9390-8B15E2682EC2}">
      <dsp:nvSpPr>
        <dsp:cNvPr id="0" name=""/>
        <dsp:cNvSpPr/>
      </dsp:nvSpPr>
      <dsp:spPr>
        <a:xfrm>
          <a:off x="3803860" y="1992373"/>
          <a:ext cx="1541951" cy="232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6">
                  <a:lumMod val="75000"/>
                </a:schemeClr>
              </a:solidFill>
            </a:rPr>
            <a:t>OSDBU National SB Forum &amp; Expo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Register today at energy.gov/DOEForum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Orleans, LA</a:t>
          </a:r>
        </a:p>
      </dsp:txBody>
      <dsp:txXfrm>
        <a:off x="3803860" y="1992373"/>
        <a:ext cx="1541951" cy="2329391"/>
      </dsp:txXfrm>
    </dsp:sp>
    <dsp:sp modelId="{BDCB9AE8-F64F-4E87-A22E-F45124ABE015}">
      <dsp:nvSpPr>
        <dsp:cNvPr id="0" name=""/>
        <dsp:cNvSpPr/>
      </dsp:nvSpPr>
      <dsp:spPr>
        <a:xfrm rot="5400000">
          <a:off x="4084710" y="3194953"/>
          <a:ext cx="2774762" cy="15191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DEBCA-ED5D-4206-98E9-E5A0BF7105BD}">
      <dsp:nvSpPr>
        <dsp:cNvPr id="0" name=""/>
        <dsp:cNvSpPr/>
      </dsp:nvSpPr>
      <dsp:spPr>
        <a:xfrm>
          <a:off x="5396133" y="4658292"/>
          <a:ext cx="1898954" cy="92492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TBD</a:t>
          </a:r>
        </a:p>
      </dsp:txBody>
      <dsp:txXfrm>
        <a:off x="5627363" y="4658292"/>
        <a:ext cx="1436494" cy="924920"/>
      </dsp:txXfrm>
    </dsp:sp>
    <dsp:sp modelId="{FFA5EF89-5914-4B4D-B194-8C810DBF8D4F}">
      <dsp:nvSpPr>
        <dsp:cNvPr id="0" name=""/>
        <dsp:cNvSpPr/>
      </dsp:nvSpPr>
      <dsp:spPr>
        <a:xfrm>
          <a:off x="5548049" y="1974680"/>
          <a:ext cx="1541951" cy="232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MPP Forum Opportunity Day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Sandia National Laboratory (SNL)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Albuquerque, NM</a:t>
          </a:r>
        </a:p>
      </dsp:txBody>
      <dsp:txXfrm>
        <a:off x="5548049" y="1974680"/>
        <a:ext cx="1541951" cy="2329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DCE5DA-AEEC-4EF9-BCBC-C046C1102D27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E7F620-E783-4D7F-A597-A63219622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66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3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36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7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5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33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34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56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2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6157" y="4462522"/>
            <a:ext cx="5456693" cy="460066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156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8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4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03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F620-E783-4D7F-A597-A632196221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9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2C9EC-CEF3-45D5-B77E-CCF181E554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9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4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1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93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1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4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1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3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4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1FC8-C27C-4F27-BAF7-8B090F051F7C}" type="datetime1">
              <a:rPr lang="en-US" smtClean="0"/>
              <a:t>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BBFD-8C00-4334-B665-051E3000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8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8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9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1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32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ergy.gov/osdbu/acquisition-forecast" TargetMode="External"/><Relationship Id="rId13" Type="http://schemas.openxmlformats.org/officeDocument/2006/relationships/hyperlink" Target="http://www.grants.gov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hyperlink" Target="http://www.ebuy.gsa.gov/ebuy/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www.netl.doe.gov/business/unsolicited-proposal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hyperlink" Target="https://science.osti.gov/sbir/Funding-Opportunities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energy.gov/eere/eere-competitions-challenges-and-industry-prizes" TargetMode="External"/><Relationship Id="rId10" Type="http://schemas.openxmlformats.org/officeDocument/2006/relationships/hyperlink" Target="https://www.energy.gov/clean-energy-infrastructure/clean-energy-infrastructure-programs-department-energy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sam.gov/content/opportunities" TargetMode="External"/><Relationship Id="rId14" Type="http://schemas.openxmlformats.org/officeDocument/2006/relationships/hyperlink" Target="https://science.energy.gov/sbir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sba.gov/federal-contracting/contracting-assistance-programs/sba-mentor-protege-program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energy.gov/osdbu/mentor-protege-program#:~:text=Mentor-Prot%C3%A9g%C3%A9%20Program%20The%20Department%20of%20Energy%E2%80%99s%20%28DOE%20or,for%20small%20businesses%20to%20work%20with%20the%20Department.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2.png"/><Relationship Id="rId7" Type="http://schemas.openxmlformats.org/officeDocument/2006/relationships/diagramData" Target="../diagrams/data5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a.gov/sba-learning-platform" TargetMode="External"/><Relationship Id="rId13" Type="http://schemas.openxmlformats.org/officeDocument/2006/relationships/hyperlink" Target="https://www.energy.gov/osdbu/articles/small-business-program-managers-directory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ba.gov/local-assistance/find?type=Small%20Business%20Development%20Center&amp;pageNumber=1" TargetMode="External"/><Relationship Id="rId12" Type="http://schemas.openxmlformats.org/officeDocument/2006/relationships/hyperlink" Target="https://www.energy.gov/osdbu/acquisition-forecast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://www.grants.gov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hyperlink" Target="https://www.energy.gov/osdbu/small-business-toolbox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www.census.gov/eos/www/naics" TargetMode="External"/><Relationship Id="rId10" Type="http://schemas.openxmlformats.org/officeDocument/2006/relationships/hyperlink" Target="https://www.mbda.gov/mbda-program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aptac-us.org/" TargetMode="External"/><Relationship Id="rId14" Type="http://schemas.openxmlformats.org/officeDocument/2006/relationships/hyperlink" Target="https://www.energy.gov/osdbu/small-business-services/submit-notice-alleged-undue-restriction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Natasha.White@hq.doe.gov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SmallBusiness@hq.doe.gov" TargetMode="External"/><Relationship Id="rId12" Type="http://schemas.openxmlformats.org/officeDocument/2006/relationships/hyperlink" Target="mailto:Tamara.Miles@hq.doe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hyperlink" Target="mailto:Mark.Lochbaum@hq.doe.gov" TargetMode="External"/><Relationship Id="rId5" Type="http://schemas.openxmlformats.org/officeDocument/2006/relationships/image" Target="../media/image4.png"/><Relationship Id="rId10" Type="http://schemas.openxmlformats.org/officeDocument/2006/relationships/hyperlink" Target="mailto:Kent.Hibben@hq.doe.gov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Nicola.Ohaegbu@hq.doe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ergy.gov/leadership/organization-char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thebluediamondgallery.com/tablet-dictionary/c/commitment.html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sba.gov/agency-scorecards/scorecard.html?agency=DOE&amp;year=20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BA381-18E1-1C30-2367-05FA11E3D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07" y="1153286"/>
            <a:ext cx="11687175" cy="352388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r>
              <a:rPr lang="en-US" sz="2000" b="1" dirty="0">
                <a:cs typeface="Arial" panose="020B0604020202020204" pitchFamily="34" charset="0"/>
              </a:rPr>
              <a:t>Doing Business with the</a:t>
            </a:r>
            <a:br>
              <a:rPr lang="en-US" sz="2000" b="1" dirty="0">
                <a:cs typeface="Arial" panose="020B0604020202020204" pitchFamily="34" charset="0"/>
              </a:rPr>
            </a:br>
            <a:r>
              <a:rPr lang="en-US" sz="2000" b="1" dirty="0">
                <a:cs typeface="Arial" panose="020B0604020202020204" pitchFamily="34" charset="0"/>
              </a:rPr>
              <a:t>U.S. Department of Energy</a:t>
            </a: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2000" b="1" dirty="0">
                <a:cs typeface="Arial" panose="020B0604020202020204" pitchFamily="34" charset="0"/>
              </a:rPr>
            </a:br>
            <a:br>
              <a:rPr lang="en-US" sz="3600" b="1" dirty="0">
                <a:cs typeface="Arial" panose="020B0604020202020204" pitchFamily="34" charset="0"/>
              </a:rPr>
            </a:br>
            <a:r>
              <a:rPr lang="en-US" sz="4900" b="1" dirty="0">
                <a:cs typeface="Arial" panose="020B0604020202020204" pitchFamily="34" charset="0"/>
              </a:rPr>
              <a:t>DOING BUSINESS WITH THE</a:t>
            </a:r>
            <a:br>
              <a:rPr lang="en-US" sz="4900" b="1" dirty="0">
                <a:cs typeface="Arial" panose="020B0604020202020204" pitchFamily="34" charset="0"/>
              </a:rPr>
            </a:br>
            <a:r>
              <a:rPr lang="en-US" sz="4900" b="1" dirty="0">
                <a:cs typeface="Arial" panose="020B0604020202020204" pitchFamily="34" charset="0"/>
              </a:rPr>
              <a:t>U.S. DEPARTMENT OF ENERGY</a:t>
            </a:r>
            <a:br>
              <a:rPr lang="en-US" sz="3300" b="1" dirty="0">
                <a:cs typeface="Arial" panose="020B0604020202020204" pitchFamily="34" charset="0"/>
              </a:rPr>
            </a:br>
            <a:br>
              <a:rPr lang="en-US" sz="3300" b="1" dirty="0">
                <a:cs typeface="Arial" panose="020B0604020202020204" pitchFamily="34" charset="0"/>
              </a:rPr>
            </a:br>
            <a:br>
              <a:rPr lang="en-US" sz="3300" b="1" dirty="0">
                <a:cs typeface="Arial" panose="020B0604020202020204" pitchFamily="34" charset="0"/>
              </a:rPr>
            </a:br>
            <a:r>
              <a:rPr lang="en-US" sz="1800" b="1" dirty="0">
                <a:cs typeface="Arial" panose="020B0604020202020204" pitchFamily="34" charset="0"/>
              </a:rPr>
              <a:t>Presented by:</a:t>
            </a:r>
            <a:br>
              <a:rPr lang="en-US" sz="3300" b="1" dirty="0">
                <a:cs typeface="Arial" panose="020B0604020202020204" pitchFamily="34" charset="0"/>
              </a:rPr>
            </a:br>
            <a:r>
              <a:rPr lang="en-US" sz="3300" b="1" dirty="0">
                <a:cs typeface="Arial" panose="020B0604020202020204" pitchFamily="34" charset="0"/>
              </a:rPr>
              <a:t>OFFICE OF SMALL AND DISADVANTAGED BUSINESS UTILIZATION </a:t>
            </a:r>
            <a:br>
              <a:rPr lang="en-US" sz="3300" b="1" dirty="0">
                <a:cs typeface="Arial" panose="020B0604020202020204" pitchFamily="34" charset="0"/>
              </a:rPr>
            </a:br>
            <a:br>
              <a:rPr lang="en-US" sz="3300" b="1" dirty="0">
                <a:cs typeface="Arial" panose="020B0604020202020204" pitchFamily="34" charset="0"/>
              </a:rPr>
            </a:br>
            <a:endParaRPr lang="en-US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75A57-7FC1-10E9-686D-A7ABF8217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380" y="4717884"/>
            <a:ext cx="10260990" cy="1458408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U.S. Department of Energy Office of Economic Impact and Diversity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Minority Business Enterprise Summit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February 23, 2023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A5FD9-7840-C128-A0D2-0B0C1E251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5" y="184026"/>
            <a:ext cx="1539657" cy="1553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52802-7055-D5EA-F9A6-3A749F7467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5830462"/>
            <a:ext cx="2913589" cy="6271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8B18D36-4D54-599E-4F9B-318F01C2B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7267" y="77327"/>
            <a:ext cx="1971949" cy="19504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ADD6A3-0E6D-4784-E53D-FA814F062FA4}"/>
              </a:ext>
            </a:extLst>
          </p:cNvPr>
          <p:cNvSpPr/>
          <p:nvPr/>
        </p:nvSpPr>
        <p:spPr>
          <a:xfrm>
            <a:off x="-305" y="659581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http://smallbusiness.energy.gov</a:t>
            </a:r>
          </a:p>
        </p:txBody>
      </p:sp>
    </p:spTree>
    <p:extLst>
      <p:ext uri="{BB962C8B-B14F-4D97-AF65-F5344CB8AC3E}">
        <p14:creationId xmlns:p14="http://schemas.microsoft.com/office/powerpoint/2010/main" val="321762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56D71-4D28-357C-BABB-2C18FF52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F2F2F2"/>
                </a:solidFill>
              </a:rPr>
              <a:t>How DOE Procures &amp; Funds</a:t>
            </a:r>
            <a:br>
              <a:rPr lang="en-US" dirty="0">
                <a:solidFill>
                  <a:srgbClr val="F2F2F2"/>
                </a:solidFill>
              </a:rPr>
            </a:b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FA609C14-8322-C2F8-BC5F-E89B03620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860841"/>
              </p:ext>
            </p:extLst>
          </p:nvPr>
        </p:nvGraphicFramePr>
        <p:xfrm>
          <a:off x="4873604" y="759672"/>
          <a:ext cx="7083847" cy="511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FC628EF-3A0C-F45D-9E1E-DDA28039AC59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537FA10-FB9C-2340-D3BE-F70BE068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1612" y="-328613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6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42EB7-F358-B9E3-9521-9AB0B960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06" y="5382964"/>
            <a:ext cx="10006165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Areas of Small Business Spend</a:t>
            </a:r>
            <a:br>
              <a:rPr lang="en-US" sz="4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Top Ten North American Industry Classification System Codes (NAICS)</a:t>
            </a:r>
            <a:b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Small Business Size is determined by Size Standard under each NAICS code</a:t>
            </a:r>
            <a:endParaRPr lang="en-US" sz="4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9D1BBB28-157A-32EA-A4AE-D4D752445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521704"/>
              </p:ext>
            </p:extLst>
          </p:nvPr>
        </p:nvGraphicFramePr>
        <p:xfrm>
          <a:off x="633260" y="538031"/>
          <a:ext cx="10925173" cy="3474477"/>
        </p:xfrm>
        <a:graphic>
          <a:graphicData uri="http://schemas.openxmlformats.org/drawingml/2006/table">
            <a:tbl>
              <a:tblPr firstRow="1" bandRow="1"/>
              <a:tblGrid>
                <a:gridCol w="1795308">
                  <a:extLst>
                    <a:ext uri="{9D8B030D-6E8A-4147-A177-3AD203B41FA5}">
                      <a16:colId xmlns:a16="http://schemas.microsoft.com/office/drawing/2014/main" val="1292447"/>
                    </a:ext>
                  </a:extLst>
                </a:gridCol>
                <a:gridCol w="8426275">
                  <a:extLst>
                    <a:ext uri="{9D8B030D-6E8A-4147-A177-3AD203B41FA5}">
                      <a16:colId xmlns:a16="http://schemas.microsoft.com/office/drawing/2014/main" val="4086007021"/>
                    </a:ext>
                  </a:extLst>
                </a:gridCol>
                <a:gridCol w="703590">
                  <a:extLst>
                    <a:ext uri="{9D8B030D-6E8A-4147-A177-3AD203B41FA5}">
                      <a16:colId xmlns:a16="http://schemas.microsoft.com/office/drawing/2014/main" val="3812241111"/>
                    </a:ext>
                  </a:extLst>
                </a:gridCol>
              </a:tblGrid>
              <a:tr h="266256">
                <a:tc>
                  <a:txBody>
                    <a:bodyPr/>
                    <a:lstStyle/>
                    <a:p>
                      <a:r>
                        <a:rPr lang="en-US" sz="1700" b="1" cap="all" dirty="0">
                          <a:solidFill>
                            <a:srgbClr val="C00000"/>
                          </a:solidFill>
                          <a:effectLst/>
                        </a:rPr>
                        <a:t>NAICS</a:t>
                      </a:r>
                      <a:r>
                        <a:rPr lang="en-US" sz="1600" b="1" cap="all" dirty="0">
                          <a:solidFill>
                            <a:srgbClr val="C00000"/>
                          </a:solidFill>
                          <a:effectLst/>
                        </a:rPr>
                        <a:t> CODE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cap="all" dirty="0">
                          <a:solidFill>
                            <a:srgbClr val="C00000"/>
                          </a:solidFill>
                          <a:effectLst/>
                        </a:rPr>
                        <a:t>NAICS DESCRIPTION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cap="all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62740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561210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Facilities Support Services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22435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541611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Administrative Management and General Management Consulting Services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85632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562910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Remediation Services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10128"/>
                  </a:ext>
                </a:extLst>
              </a:tr>
              <a:tr h="44777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541330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Engineering Services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474824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541990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All Other Professional, Scientific, and Technical Services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22447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541620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Environmental Consulting Services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04576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234930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Industrial Nonbuilding Structure Construction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44696"/>
                  </a:ext>
                </a:extLst>
              </a:tr>
              <a:tr h="3343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541519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Other Computer Related Services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63096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541512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Computer Systems Design Services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23220"/>
                  </a:ext>
                </a:extLst>
              </a:tr>
              <a:tr h="12824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236220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Commercial and Institutional Building Construction</a:t>
                      </a: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53619" marR="53619" marT="26809" marB="26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8743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811E4E8-5D5C-0E67-31B3-C419CAE683FD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E9160-7B6F-E58D-4D5A-F174E890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271" y="-297951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0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B93D5-ED68-7718-F30F-B98DF482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845052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Locate Agency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B0824-0ADD-941A-34A1-2921F8BBDCE9}"/>
              </a:ext>
            </a:extLst>
          </p:cNvPr>
          <p:cNvSpPr txBox="1"/>
          <p:nvPr/>
        </p:nvSpPr>
        <p:spPr>
          <a:xfrm>
            <a:off x="4843207" y="657110"/>
            <a:ext cx="6585203" cy="5693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1" indent="-34290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DOE and Major Contractor Acquisition Forecasts: </a:t>
            </a: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8"/>
              </a:rPr>
              <a:t>https://www.energy.gov/osdbu/acquisition-forecast</a:t>
            </a: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685800" lvl="1" indent="-1714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Provides headquarter prime opportunities</a:t>
            </a:r>
          </a:p>
          <a:p>
            <a:pPr marL="685800" lvl="1" indent="-1714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Provides hyperlinks to the various Agency laboratories for subcontracting opportunities. </a:t>
            </a:r>
          </a:p>
          <a:p>
            <a:pPr marL="685800" lvl="1" indent="-1714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Search each respective site forecast for its unique requirements</a:t>
            </a:r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16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for Award Management: </a:t>
            </a:r>
            <a:r>
              <a:rPr lang="en-US" sz="1600" dirty="0">
                <a:solidFill>
                  <a:srgbClr val="58C1BA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SAM.gov | Contract Opportunities</a:t>
            </a:r>
            <a:endParaRPr lang="en-US" sz="1600" dirty="0"/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16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Clean Energy FOAs: </a:t>
            </a:r>
            <a:r>
              <a:rPr lang="en-US" sz="1600" dirty="0">
                <a:hlinkClick r:id="rId10"/>
              </a:rPr>
              <a:t>Clean Energy Infrastructure Programs at Department of Energy | Department of Energy </a:t>
            </a:r>
            <a:endParaRPr lang="en-US" sz="1600" dirty="0"/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DOE Small Business Innovation Research and Small Business Technology Transfer</a:t>
            </a:r>
            <a:r>
              <a:rPr lang="en-US" sz="16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FOAs: </a:t>
            </a:r>
            <a:r>
              <a:rPr lang="en-US" sz="1600" dirty="0">
                <a:hlinkClick r:id="rId11"/>
              </a:rPr>
              <a:t>SBIR Funding Opportunity Announc... | U.S. DOE Office of Science (SC) (osti.gov) </a:t>
            </a:r>
            <a:endParaRPr lang="en-US" sz="1600" dirty="0"/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General Services Administration: </a:t>
            </a:r>
            <a:r>
              <a:rPr lang="en-US" sz="1600" dirty="0">
                <a:latin typeface="+mj-lt"/>
                <a:ea typeface="+mj-ea"/>
                <a:cs typeface="+mj-cs"/>
                <a:hlinkClick r:id="rId12"/>
              </a:rPr>
              <a:t>www.ebuy.gsa.gov/ebuy/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 marL="342900" marR="0" lvl="1" indent="-34290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Federal Grants: </a:t>
            </a: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13"/>
              </a:rPr>
              <a:t>www.grants.gov</a:t>
            </a: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342900" marR="0" lvl="1" indent="-34290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DOE Small Business Innovation Research and Small Business Technology Transfer: </a:t>
            </a: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14"/>
              </a:rPr>
              <a:t>https://science.energy.gov/sbir/</a:t>
            </a:r>
            <a:r>
              <a:rPr kumimoji="0" lang="en-US" sz="16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Prize Competitions: </a:t>
            </a:r>
            <a:r>
              <a:rPr lang="en-US" sz="1600" dirty="0">
                <a:solidFill>
                  <a:srgbClr val="58C1BA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EERE Competitions, Challenges, and Industry Prizes | Department of Energy</a:t>
            </a:r>
            <a:endParaRPr lang="en-US" sz="1600" dirty="0"/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DOE Unsolicited Proposals: </a:t>
            </a:r>
            <a:r>
              <a:rPr lang="en-US" sz="1600" dirty="0">
                <a:hlinkClick r:id="rId16"/>
              </a:rPr>
              <a:t>DOE Unsolicited Proposals | netl.doe.gov</a:t>
            </a:r>
            <a:endParaRPr lang="en-US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64B4D-D4A2-6B6D-15BE-F09CA9D8BF2D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http://smallbusiness.energy.gov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3DDE0CB-B1C9-100B-092F-6F0EC18C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002A6-4859-5989-EE3B-C9CE1EBC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solidFill>
                  <a:srgbClr val="EBEBEB"/>
                </a:solidFill>
              </a:rPr>
              <a:t>Subcontracting Opportunities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87ECE85-FBE9-0950-F26B-4DA38FE51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638893"/>
              </p:ext>
            </p:extLst>
          </p:nvPr>
        </p:nvGraphicFramePr>
        <p:xfrm>
          <a:off x="523875" y="2509970"/>
          <a:ext cx="11315700" cy="385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0627F7C-2CC3-4C8C-456E-30E785627230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DE4860B-101B-4C20-7B1E-B5099E7E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8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6B1C-0620-6540-8C4C-4F68C860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91" y="237277"/>
            <a:ext cx="5616217" cy="16223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Mentor-Protégé Program</a:t>
            </a:r>
            <a:br>
              <a:rPr lang="en-US" sz="4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4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33F1DA07-A99D-D28A-963F-6C53DC3C1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3925" y="1438930"/>
            <a:ext cx="3980139" cy="3980139"/>
          </a:xfrm>
          <a:prstGeom prst="rect">
            <a:avLst/>
          </a:prstGeom>
          <a:effectLst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82E4E-E5FB-8365-B673-0D33F8639763}"/>
              </a:ext>
            </a:extLst>
          </p:cNvPr>
          <p:cNvSpPr txBox="1"/>
          <p:nvPr/>
        </p:nvSpPr>
        <p:spPr>
          <a:xfrm>
            <a:off x="216310" y="1706546"/>
            <a:ext cx="6639679" cy="448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Incubator program to doing business with DOE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Increases participant’s capabilities to better perform and compete for DOE prime contracts and subcontracts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Focused on helping disadvantaged and other socio-economic small businesses, MSI, and HBCUs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Utilizes subcontracting for Protégés’ development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Participation in the DOE MPP is a contractual requirement for many large dollar DOE Facility Management Contracts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more DOE MPP Info: </a:t>
            </a: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9"/>
              </a:rPr>
              <a:t>Mentor-Protégé Program | Department of Energy</a:t>
            </a: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SBA MPP: </a:t>
            </a: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10"/>
              </a:rPr>
              <a:t>SBA Mentor-Protégé program</a:t>
            </a: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83AD2-F9B2-B403-DB3C-937303C5291A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2C349-860B-6885-A30C-6F669D1EA7DE}"/>
              </a:ext>
            </a:extLst>
          </p:cNvPr>
          <p:cNvSpPr txBox="1"/>
          <p:nvPr/>
        </p:nvSpPr>
        <p:spPr>
          <a:xfrm>
            <a:off x="10592896" y="693063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2D7DDBC-C649-4234-9E69-3CCC879589F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ACB7E-E271-B35C-0D4A-67D1AD3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794" y="59370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/>
              <a:t>Increasing Success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A556D7-C369-E333-BD69-BC06C6A914B2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http://smallbusiness.energy.gov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54CC0C-4EDE-5D3B-94C9-D6E7F0262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966835"/>
              </p:ext>
            </p:extLst>
          </p:nvPr>
        </p:nvGraphicFramePr>
        <p:xfrm>
          <a:off x="268076" y="759635"/>
          <a:ext cx="11655847" cy="449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992E3-F2CC-3510-789C-2509A2F8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7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1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1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1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EA282-9430-F4D6-66E8-BBD6A072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17" y="-117151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F2F2F2"/>
                </a:solidFill>
              </a:rPr>
              <a:t>Upcoming OSDBU Hosted Events</a:t>
            </a:r>
            <a:br>
              <a:rPr lang="en-US" sz="4400" b="1" dirty="0">
                <a:solidFill>
                  <a:srgbClr val="F2F2F2"/>
                </a:solidFill>
              </a:rPr>
            </a:br>
            <a:endParaRPr lang="en-US" sz="4400" b="1" dirty="0">
              <a:solidFill>
                <a:srgbClr val="F2F2F2"/>
              </a:solidFill>
            </a:endParaRPr>
          </a:p>
        </p:txBody>
      </p:sp>
      <p:sp>
        <p:nvSpPr>
          <p:cNvPr id="36" name="Freeform: Shape 22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9" name="TextBox 2">
            <a:extLst>
              <a:ext uri="{FF2B5EF4-FFF2-40B4-BE49-F238E27FC236}">
                <a16:creationId xmlns:a16="http://schemas.microsoft.com/office/drawing/2014/main" id="{23FD35ED-D0A3-CC28-2604-03BA12EC7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190363"/>
              </p:ext>
            </p:extLst>
          </p:nvPr>
        </p:nvGraphicFramePr>
        <p:xfrm>
          <a:off x="4631880" y="205400"/>
          <a:ext cx="7379618" cy="616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DE0076-A050-2848-CD54-A1B519A4C577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68E8F-6D28-098C-4562-0874FDCA5F01}"/>
              </a:ext>
            </a:extLst>
          </p:cNvPr>
          <p:cNvSpPr txBox="1"/>
          <p:nvPr/>
        </p:nvSpPr>
        <p:spPr>
          <a:xfrm>
            <a:off x="10586899" y="668823"/>
            <a:ext cx="610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2D7DDBC-C649-4234-9E69-3CCC879589F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16</a:t>
            </a:fld>
            <a:endParaRPr lang="en-US" dirty="0"/>
          </a:p>
        </p:txBody>
      </p:sp>
      <p:pic>
        <p:nvPicPr>
          <p:cNvPr id="10" name="Picture 9" descr="Diagram, website&#10;&#10;Description automatically generated">
            <a:extLst>
              <a:ext uri="{FF2B5EF4-FFF2-40B4-BE49-F238E27FC236}">
                <a16:creationId xmlns:a16="http://schemas.microsoft.com/office/drawing/2014/main" id="{DA81CA57-C328-4546-4AEF-6E02B96CAF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3" y="3428580"/>
            <a:ext cx="2289162" cy="29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3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1E5A3-48B0-6EA9-7C0E-770D8D71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2260389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400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Important Links</a:t>
            </a:r>
            <a:br>
              <a:rPr lang="en-US" sz="4400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b="1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DEF98-FE35-5208-BA54-A3DB77BB21A0}"/>
              </a:ext>
            </a:extLst>
          </p:cNvPr>
          <p:cNvSpPr txBox="1"/>
          <p:nvPr/>
        </p:nvSpPr>
        <p:spPr>
          <a:xfrm>
            <a:off x="5039660" y="618581"/>
            <a:ext cx="5919503" cy="623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U.S. Small Business Administration: </a:t>
            </a:r>
            <a:r>
              <a:rPr lang="en-US" dirty="0">
                <a:latin typeface="+mj-lt"/>
                <a:ea typeface="+mj-ea"/>
                <a:cs typeface="+mj-cs"/>
                <a:hlinkClick r:id="rId7"/>
              </a:rPr>
              <a:t>Small Business Development Center</a:t>
            </a:r>
            <a:r>
              <a:rPr lang="en-US" dirty="0">
                <a:latin typeface="+mj-lt"/>
                <a:ea typeface="+mj-ea"/>
                <a:cs typeface="+mj-cs"/>
              </a:rPr>
              <a:t> &amp; </a:t>
            </a:r>
            <a:r>
              <a:rPr lang="en-US" dirty="0">
                <a:latin typeface="+mj-lt"/>
                <a:ea typeface="+mj-ea"/>
                <a:cs typeface="+mj-cs"/>
                <a:hlinkClick r:id="rId8"/>
              </a:rPr>
              <a:t>SBA Learning Platform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0" marR="0" lvl="1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Procurement Technical Assistance Centers: </a:t>
            </a:r>
            <a:r>
              <a:rPr lang="en-US" dirty="0">
                <a:latin typeface="+mj-lt"/>
                <a:ea typeface="+mj-ea"/>
                <a:cs typeface="+mj-cs"/>
                <a:hlinkClick r:id="rId9"/>
              </a:rPr>
              <a:t>https://www.aptac-us.org/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</a:p>
          <a:p>
            <a:pPr marL="0" marR="0" lvl="1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Minority Business Development Centers: </a:t>
            </a:r>
            <a:r>
              <a:rPr lang="en-US" dirty="0">
                <a:latin typeface="+mj-lt"/>
                <a:ea typeface="+mj-ea"/>
                <a:cs typeface="+mj-cs"/>
                <a:hlinkClick r:id="rId10"/>
              </a:rPr>
              <a:t>MBDA Programs | Minority Business Development Agency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DOE OSDBU Small Business Toolbox: </a:t>
            </a:r>
            <a:r>
              <a:rPr lang="en-US" dirty="0">
                <a:latin typeface="+mj-lt"/>
                <a:ea typeface="+mj-ea"/>
                <a:cs typeface="+mj-cs"/>
                <a:hlinkClick r:id="rId11"/>
              </a:rPr>
              <a:t>Small Business Toolbox | Department of Energy</a:t>
            </a:r>
            <a:endParaRPr kumimoji="0" lang="en-US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1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DOE Acquisition Forecasts: 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12"/>
              </a:rPr>
              <a:t>https://www.energy.gov/osdbu/acquisition-forecast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1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DOE Small Business Program Managers Directory: 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13"/>
              </a:rPr>
              <a:t>https://www.energy.gov/osdbu/articles/small-business-program-managers-directory</a:t>
            </a:r>
            <a:endParaRPr kumimoji="0" lang="en-US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Alleged Undue Restrictions: </a:t>
            </a:r>
            <a:r>
              <a:rPr lang="en-US" dirty="0">
                <a:latin typeface="+mj-lt"/>
                <a:ea typeface="+mj-ea"/>
                <a:cs typeface="+mj-cs"/>
                <a:hlinkClick r:id="rId14"/>
              </a:rPr>
              <a:t>https://www.energy.gov/osdbu/small-business-services/submit-notice-alleged-undue-restriction</a:t>
            </a:r>
            <a:endParaRPr kumimoji="0" lang="en-US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1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North American Industry Classification System (NAICS): </a:t>
            </a:r>
            <a:r>
              <a:rPr lang="en-US" dirty="0">
                <a:latin typeface="+mj-lt"/>
                <a:ea typeface="+mj-ea"/>
                <a:cs typeface="+mj-cs"/>
                <a:hlinkClick r:id="rId15"/>
              </a:rPr>
              <a:t>https://www.census.gov/eos/www/naics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0" marR="0" lvl="1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Federal Grants: 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16"/>
              </a:rPr>
              <a:t>www.grants.gov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0ADD71-7CEF-A886-6A5B-18A2CC483975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69D3C-0C13-CFB5-E7AD-81F7E04A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CD596-76C5-F715-82D3-B11542C055BF}"/>
              </a:ext>
            </a:extLst>
          </p:cNvPr>
          <p:cNvSpPr txBox="1"/>
          <p:nvPr/>
        </p:nvSpPr>
        <p:spPr>
          <a:xfrm>
            <a:off x="586223" y="1104357"/>
            <a:ext cx="6401668" cy="5753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 individually-tailored customer care, feel free to contact our office: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dirty="0">
                <a:latin typeface="+mj-lt"/>
                <a:ea typeface="+mj-ea"/>
                <a:cs typeface="+mj-cs"/>
              </a:rPr>
              <a:t>Call: (202) 586-7377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dirty="0">
                <a:latin typeface="+mj-lt"/>
                <a:ea typeface="+mj-ea"/>
                <a:cs typeface="+mj-cs"/>
              </a:rPr>
              <a:t>Email: </a:t>
            </a:r>
            <a:r>
              <a:rPr lang="en-US" sz="3100" dirty="0">
                <a:latin typeface="+mj-lt"/>
                <a:ea typeface="+mj-ea"/>
                <a:cs typeface="+mj-cs"/>
                <a:hlinkClick r:id="rId7"/>
              </a:rPr>
              <a:t>smallbusiness@hq.doe.gov </a:t>
            </a:r>
            <a:endParaRPr lang="en-US" sz="3100" strike="sngStrike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trike="sngStrike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dirty="0">
                <a:latin typeface="+mj-lt"/>
                <a:ea typeface="+mj-ea"/>
                <a:cs typeface="+mj-cs"/>
              </a:rPr>
              <a:t>WOSB Program Manager (PM) - Natasha White:</a:t>
            </a: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dirty="0">
                <a:latin typeface="+mj-lt"/>
                <a:ea typeface="+mj-ea"/>
                <a:cs typeface="+mj-cs"/>
                <a:hlinkClick r:id="rId8"/>
              </a:rPr>
              <a:t>Natasha.White@hq.doe.gov</a:t>
            </a:r>
            <a:endParaRPr lang="en-US" sz="3100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dirty="0">
                <a:latin typeface="+mj-lt"/>
                <a:ea typeface="+mj-ea"/>
                <a:cs typeface="+mj-cs"/>
              </a:rPr>
              <a:t>SDVOSB PM – Nicola Ohaegbu: </a:t>
            </a:r>
            <a:r>
              <a:rPr lang="en-US" sz="3100" dirty="0">
                <a:latin typeface="+mj-lt"/>
                <a:ea typeface="+mj-ea"/>
                <a:cs typeface="+mj-cs"/>
                <a:hlinkClick r:id="rId9"/>
              </a:rPr>
              <a:t>Nicola.Ohaegbu@hq.doe.gov</a:t>
            </a:r>
            <a:endParaRPr lang="en-US" sz="3100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3100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dirty="0">
                <a:latin typeface="+mj-lt"/>
                <a:ea typeface="+mj-ea"/>
                <a:cs typeface="+mj-cs"/>
              </a:rPr>
              <a:t>HUBZone SB PM – Kent Hibben: </a:t>
            </a: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dirty="0">
                <a:latin typeface="+mj-lt"/>
                <a:ea typeface="+mj-ea"/>
                <a:cs typeface="+mj-cs"/>
                <a:hlinkClick r:id="rId10"/>
              </a:rPr>
              <a:t>Kent.Hibben@hq.doe.gov</a:t>
            </a:r>
            <a:endParaRPr lang="en-US" sz="3100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dirty="0">
                <a:latin typeface="+mj-lt"/>
                <a:ea typeface="+mj-ea"/>
                <a:cs typeface="+mj-cs"/>
              </a:rPr>
              <a:t>Small Disadvantaged Business PM - Mark Lochbaum: </a:t>
            </a:r>
            <a:r>
              <a:rPr lang="en-US" sz="3100" dirty="0">
                <a:latin typeface="+mj-lt"/>
                <a:ea typeface="+mj-ea"/>
                <a:cs typeface="+mj-cs"/>
                <a:hlinkClick r:id="rId11"/>
              </a:rPr>
              <a:t>Mark.Lochbaum@hq.doe.gov</a:t>
            </a:r>
            <a:endParaRPr lang="en-US" sz="3100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600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dirty="0">
                <a:latin typeface="+mj-lt"/>
                <a:ea typeface="+mj-ea"/>
                <a:cs typeface="+mj-cs"/>
              </a:rPr>
              <a:t>Deputy Director SB Programs:  </a:t>
            </a:r>
            <a:r>
              <a:rPr lang="en-US" sz="3100" dirty="0">
                <a:latin typeface="+mj-lt"/>
                <a:ea typeface="+mj-ea"/>
                <a:cs typeface="+mj-cs"/>
                <a:hlinkClick r:id="rId12"/>
              </a:rPr>
              <a:t>Tamara.Miles@hq.doe.gov</a:t>
            </a:r>
            <a:endParaRPr lang="en-US" sz="3100" dirty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33EA0-F157-4414-C161-20C16220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025" y="2669685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DOE OSDBU Support</a:t>
            </a:r>
            <a:b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661449-8514-9CF0-E976-67F6D494309F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B0324-5E0F-BD2A-1A10-F4876B3AB012}"/>
              </a:ext>
            </a:extLst>
          </p:cNvPr>
          <p:cNvSpPr txBox="1"/>
          <p:nvPr/>
        </p:nvSpPr>
        <p:spPr>
          <a:xfrm>
            <a:off x="1169822" y="718985"/>
            <a:ext cx="610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2D7DDBC-C649-4234-9E69-3CCC879589F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3855" y="1447800"/>
            <a:ext cx="3108626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b="1" dirty="0">
                <a:solidFill>
                  <a:srgbClr val="F2F2F2"/>
                </a:solidFill>
              </a:rPr>
              <a:t>Overview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402FBBFD-8C00-4334-B665-051E3000CF9B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3F874E-0470-41EE-8DB5-633BF732336B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graphicFrame>
        <p:nvGraphicFramePr>
          <p:cNvPr id="39" name="TextBox 13">
            <a:extLst>
              <a:ext uri="{FF2B5EF4-FFF2-40B4-BE49-F238E27FC236}">
                <a16:creationId xmlns:a16="http://schemas.microsoft.com/office/drawing/2014/main" id="{902BC929-998D-81EF-DF68-6E12F40CE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392186"/>
              </p:ext>
            </p:extLst>
          </p:nvPr>
        </p:nvGraphicFramePr>
        <p:xfrm>
          <a:off x="4703211" y="1179957"/>
          <a:ext cx="6841089" cy="505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049CBD4-1D13-2E1E-5FBA-848656EB9A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3" y="118147"/>
            <a:ext cx="1418313" cy="14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14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4FE8-DAA0-3988-5CED-2FEFE6AC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History and Mission</a:t>
            </a:r>
            <a:br>
              <a:rPr lang="en-US" sz="44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F61EC-AFA3-BE4E-6885-5467397C2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544888" cy="4195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ea typeface="Segoe UI" panose="020B0502040204020203" pitchFamily="34" charset="0"/>
                <a:cs typeface="Segoe UI" panose="020B0502040204020203" pitchFamily="34" charset="0"/>
              </a:rPr>
              <a:t>Ensure America’s security and prosperity by addressing its energy, environmental, and nuclear challenges through transformative science and technology solutions</a:t>
            </a:r>
            <a:r>
              <a:rPr lang="en-US" sz="2400" b="1" dirty="0"/>
              <a:t>.</a:t>
            </a:r>
          </a:p>
          <a:p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DF16C-704A-AD30-F2DC-F0B1ABDB8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1362075"/>
            <a:ext cx="6372225" cy="48942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690E36-2710-D092-03E0-DADFD2BB06E8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http://smallbusiness.energy.gov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8D83CD-6912-5D1F-CA51-2D1864DD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0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310164-D3A3-415E-9D94-5D21D9FB2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586E08-18BF-4AB1-AB48-4005D567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497DBC-2692-42B4-A606-31024033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17A192-66A9-4297-9284-65580829A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0825ED-0133-430D-BBBB-50B6F522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33F040E-FA1C-4EDC-B925-7EFCB958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63E084-A15C-4522-B69D-075B9DE6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893F7C-0EE2-4FE5-B138-3559C2789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83FA45AC-C3AE-42B6-93D5-A5EAF5CB8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29" name="Freeform 5">
            <a:extLst>
              <a:ext uri="{FF2B5EF4-FFF2-40B4-BE49-F238E27FC236}">
                <a16:creationId xmlns:a16="http://schemas.microsoft.com/office/drawing/2014/main" id="{779122DE-7DB6-4BA9-B297-68989FB51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6018B-1659-AC8D-490D-85BFA232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69" y="5377977"/>
            <a:ext cx="9345155" cy="8618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900" b="1" dirty="0"/>
              <a:t>DOE &amp; National Nuclear Security Administration (NNSA) Sites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98B35-69CB-05D3-B107-68D27486EB3B}"/>
              </a:ext>
            </a:extLst>
          </p:cNvPr>
          <p:cNvSpPr txBox="1"/>
          <p:nvPr/>
        </p:nvSpPr>
        <p:spPr>
          <a:xfrm>
            <a:off x="5591175" y="224790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INSERT MAP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548B2-0FBA-D3B0-396C-7D7232E02688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http://smallbusiness.energy.gov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D0A53CD-3E70-32EA-847A-88DDDE2F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B9D8DF-934E-3EB2-FB26-A77980405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4" y="-70249"/>
            <a:ext cx="12191695" cy="4730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E5BC10-1769-B696-9790-77EEAD3FE6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4708620"/>
            <a:ext cx="1726249" cy="162276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8EC34C6-6BA2-8F11-DA0F-3767EDCC67B9}"/>
              </a:ext>
            </a:extLst>
          </p:cNvPr>
          <p:cNvSpPr txBox="1">
            <a:spLocks/>
          </p:cNvSpPr>
          <p:nvPr/>
        </p:nvSpPr>
        <p:spPr bwMode="gray">
          <a:xfrm>
            <a:off x="10590213" y="10437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72D7DDBC-C649-4234-9E69-3CCC879589FF}" type="slidenum">
              <a:rPr lang="en-US" sz="160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4</a:t>
            </a:fld>
            <a:endParaRPr lang="en-US" sz="16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1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F095B-732D-974C-4F19-FBF22EA7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969" y="1895745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DOE Organization Chart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73D43-491C-D4C4-AF8F-FBE6A6EB00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31" t="4404" r="1880" b="3266"/>
          <a:stretch/>
        </p:blipFill>
        <p:spPr>
          <a:xfrm>
            <a:off x="428625" y="409574"/>
            <a:ext cx="6007823" cy="6086475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A1934D-B704-8067-B5CC-C5CDB5CE01F8}"/>
              </a:ext>
            </a:extLst>
          </p:cNvPr>
          <p:cNvSpPr txBox="1"/>
          <p:nvPr/>
        </p:nvSpPr>
        <p:spPr>
          <a:xfrm>
            <a:off x="7826424" y="4407368"/>
            <a:ext cx="338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Organization Chart | Department of Energy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35660-FED1-FEBB-D4B7-901851C6834D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29BB0A-B3DC-4BB4-FA26-EC90FC7A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1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72E8B-C3B8-5C5B-323E-F35D99CE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0" y="1811656"/>
            <a:ext cx="3784972" cy="2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FY 2022 Budgeted Expenditures</a:t>
            </a: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23DAD9-0E5D-77E7-96CD-55DEC2722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287341"/>
              </p:ext>
            </p:extLst>
          </p:nvPr>
        </p:nvGraphicFramePr>
        <p:xfrm>
          <a:off x="899220" y="1807913"/>
          <a:ext cx="6275584" cy="429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C0B1610-9B5E-569E-260B-140AC92319CA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88712-7339-41C7-C18B-D39A3F0B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9A63F-846F-8EE1-E72F-B6CC9D1FDB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30" y="785586"/>
            <a:ext cx="1418313" cy="14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8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004C91-9324-4E94-BC28-856AE162D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5B562CD4-39C5-44ED-BD68-B789B305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74922-E13E-ABCB-6236-12AF1A29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76" y="692485"/>
            <a:ext cx="9404723" cy="118071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b="1" dirty="0"/>
              <a:t>OSDBU Mission and Commitment</a:t>
            </a:r>
            <a:br>
              <a:rPr lang="en-US" sz="36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</a:b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03A55-F698-4A8C-4307-54B5131625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3855" y="2548281"/>
            <a:ext cx="7423819" cy="39382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b="1" i="0" u="sng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OUR MISSION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Maximize contract opportunities for small businesses while advancing the Agency’s missions. </a:t>
            </a:r>
          </a:p>
          <a:p>
            <a:pPr>
              <a:lnSpc>
                <a:spcPct val="90000"/>
              </a:lnSpc>
            </a:pPr>
            <a:endParaRPr lang="en-US" sz="2400" b="1" u="sng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0" u="sng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OUR COMMITMENT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O</a:t>
            </a:r>
            <a:r>
              <a:rPr lang="en-US" sz="2400" b="0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: Open the lines of communication through outreach and training.</a:t>
            </a:r>
            <a:br>
              <a:rPr lang="en-US" sz="2400" b="0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</a:br>
            <a:r>
              <a:rPr lang="en-US" sz="2400" b="1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S</a:t>
            </a:r>
            <a:r>
              <a:rPr lang="en-US" sz="2400" b="0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: Serve as small business advocates.</a:t>
            </a:r>
            <a:br>
              <a:rPr lang="en-US" sz="2400" b="0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</a:br>
            <a:r>
              <a:rPr lang="en-US" sz="2400" b="1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D</a:t>
            </a:r>
            <a:r>
              <a:rPr lang="en-US" sz="2400" b="0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: Deliver useful information.</a:t>
            </a:r>
            <a:br>
              <a:rPr lang="en-US" sz="2400" b="0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</a:br>
            <a:r>
              <a:rPr lang="en-US" sz="2400" b="1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B</a:t>
            </a:r>
            <a:r>
              <a:rPr lang="en-US" sz="2400" b="0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: Build public and private industry relationships.</a:t>
            </a:r>
            <a:br>
              <a:rPr lang="en-US" sz="2400" b="0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</a:br>
            <a:r>
              <a:rPr lang="en-US" sz="2400" b="1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U</a:t>
            </a:r>
            <a:r>
              <a:rPr lang="en-US" sz="2400" b="0" i="0" dirty="0">
                <a:solidFill>
                  <a:schemeClr val="bg1"/>
                </a:solidFill>
                <a:effectLst/>
                <a:cs typeface="Segoe UI" panose="020B0502040204020203" pitchFamily="34" charset="0"/>
              </a:rPr>
              <a:t>: Utilize DOE Programs and best practices. 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69A2032-B30F-0F22-140B-DD7B365E6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66883" y="2681702"/>
            <a:ext cx="4116282" cy="2747619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68F86-80FF-EC5D-81D5-053D9AEAFE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99" y="6124694"/>
            <a:ext cx="2304107" cy="442107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15D8B8-2191-3627-39A8-EE8FEBF03080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http://smallbusiness.energy.gov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BFA1EF-DB72-9C65-A761-13A91691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8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289BF-4283-A4F2-DF8F-871D2C66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7" y="124873"/>
            <a:ext cx="7302326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DOE Creates Opportunity for Small Businesses</a:t>
            </a:r>
          </a:p>
        </p:txBody>
      </p:sp>
      <p:sp>
        <p:nvSpPr>
          <p:cNvPr id="68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70" name="Freeform: Shape 69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73516-621D-C377-F290-BF43ADFF4D1A}"/>
              </a:ext>
            </a:extLst>
          </p:cNvPr>
          <p:cNvSpPr txBox="1"/>
          <p:nvPr/>
        </p:nvSpPr>
        <p:spPr>
          <a:xfrm>
            <a:off x="106813" y="1600200"/>
            <a:ext cx="6727788" cy="410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Approximately 1 in 4 procurement dollars in DOE goes to Small Businesses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 has exceeded its FY22 prime (14%) and subcontracting (49%) small business contracting goals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date approximately $8B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(still being counted)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Socioeconomic 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ategory 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oal (YTD)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Small Disadvantaged Business 5% (5.24%) 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Women-Owned SB 5% (3.78%) 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Service-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Disabled Veteran-owned 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SB 3% (1.67%)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HUBZone SB 3% (1.62%)</a:t>
            </a: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Anticipated to e</a:t>
            </a: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arn an “A” Grade from the Small Business Administration (SBA)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Dollars do not include financial assistance spend</a:t>
            </a:r>
            <a:endParaRPr kumimoji="0" lang="en-US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marR="0" lvl="0" indent="-285750" fontAlgn="auto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 2023 prime goal 17%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3E98AF-7B61-24A1-A3CA-A5BF733A6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8508"/>
              </p:ext>
            </p:extLst>
          </p:nvPr>
        </p:nvGraphicFramePr>
        <p:xfrm>
          <a:off x="7252147" y="1224049"/>
          <a:ext cx="4522307" cy="538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00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 Small Business Obligations (Prime</a:t>
                      </a:r>
                      <a:r>
                        <a:rPr lang="en-US" sz="2400" baseline="0" dirty="0"/>
                        <a:t> + MOSRC</a:t>
                      </a:r>
                      <a:r>
                        <a:rPr lang="en-US" sz="2400" baseline="30000" dirty="0"/>
                        <a:t>*</a:t>
                      </a:r>
                      <a:r>
                        <a:rPr lang="en-US" sz="2400" baseline="0" dirty="0"/>
                        <a:t> + Subcontracts)</a:t>
                      </a:r>
                      <a:endParaRPr lang="en-US" sz="2400" dirty="0"/>
                    </a:p>
                  </a:txBody>
                  <a:tcPr marL="99673" marR="99673" marT="49836" marB="4983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 2015</a:t>
                      </a:r>
                    </a:p>
                  </a:txBody>
                  <a:tcPr marL="99673" marR="99673" marT="49836" marB="49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$5.7B</a:t>
                      </a:r>
                    </a:p>
                  </a:txBody>
                  <a:tcPr marL="99673" marR="99673" marT="49836" marB="498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 2016</a:t>
                      </a:r>
                    </a:p>
                  </a:txBody>
                  <a:tcPr marL="99673" marR="99673" marT="49836" marB="49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$6.5B</a:t>
                      </a:r>
                    </a:p>
                  </a:txBody>
                  <a:tcPr marL="99673" marR="99673" marT="49836" marB="498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</a:t>
                      </a:r>
                      <a:r>
                        <a:rPr lang="en-US" sz="2400" baseline="0" dirty="0"/>
                        <a:t> 2017</a:t>
                      </a:r>
                      <a:endParaRPr lang="en-US" sz="2400" dirty="0"/>
                    </a:p>
                  </a:txBody>
                  <a:tcPr marL="99673" marR="99673" marT="49836" marB="49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$6.85B</a:t>
                      </a:r>
                    </a:p>
                  </a:txBody>
                  <a:tcPr marL="99673" marR="99673" marT="49836" marB="498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 2018</a:t>
                      </a:r>
                    </a:p>
                  </a:txBody>
                  <a:tcPr marL="99673" marR="99673" marT="49836" marB="49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$6.16B</a:t>
                      </a:r>
                    </a:p>
                  </a:txBody>
                  <a:tcPr marL="99673" marR="99673" marT="49836" marB="49836"/>
                </a:tc>
                <a:extLst>
                  <a:ext uri="{0D108BD9-81ED-4DB2-BD59-A6C34878D82A}">
                    <a16:rowId xmlns:a16="http://schemas.microsoft.com/office/drawing/2014/main" val="129354565"/>
                  </a:ext>
                </a:extLst>
              </a:tr>
              <a:tr h="3872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 2019</a:t>
                      </a:r>
                    </a:p>
                  </a:txBody>
                  <a:tcPr marL="99673" marR="99673" marT="49836" marB="49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$7.68B</a:t>
                      </a:r>
                    </a:p>
                  </a:txBody>
                  <a:tcPr marL="99673" marR="99673" marT="49836" marB="49836"/>
                </a:tc>
                <a:extLst>
                  <a:ext uri="{0D108BD9-81ED-4DB2-BD59-A6C34878D82A}">
                    <a16:rowId xmlns:a16="http://schemas.microsoft.com/office/drawing/2014/main" val="41522983"/>
                  </a:ext>
                </a:extLst>
              </a:tr>
              <a:tr h="3872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 2020</a:t>
                      </a:r>
                    </a:p>
                  </a:txBody>
                  <a:tcPr marL="99673" marR="99673" marT="49836" marB="49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$8.7B</a:t>
                      </a:r>
                    </a:p>
                  </a:txBody>
                  <a:tcPr marL="99673" marR="99673" marT="49836" marB="498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4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 2021</a:t>
                      </a:r>
                    </a:p>
                  </a:txBody>
                  <a:tcPr marL="99673" marR="99673" marT="49836" marB="498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$9.7B</a:t>
                      </a:r>
                    </a:p>
                    <a:p>
                      <a:pPr marL="0" algn="ctr" defTabSz="914400" rtl="0" eaLnBrk="1" latinLnBrk="0" hangingPunct="1"/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73" marR="99673" marT="49836" marB="49836"/>
                </a:tc>
                <a:extLst>
                  <a:ext uri="{0D108BD9-81ED-4DB2-BD59-A6C34878D82A}">
                    <a16:rowId xmlns:a16="http://schemas.microsoft.com/office/drawing/2014/main" val="1798710927"/>
                  </a:ext>
                </a:extLst>
              </a:tr>
              <a:tr h="387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FY 2022</a:t>
                      </a:r>
                      <a:endParaRPr lang="en-US" sz="24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99673" marR="99673" marT="49836" marB="49836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$TBD</a:t>
                      </a:r>
                    </a:p>
                  </a:txBody>
                  <a:tcPr marL="99673" marR="99673" marT="49836" marB="49836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614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692AACD-CDB1-4743-E780-C2683FDF9360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http://smallbusiness.energy.gov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C537A8-5449-535B-6B8F-D2FC1402D81F}"/>
              </a:ext>
            </a:extLst>
          </p:cNvPr>
          <p:cNvSpPr txBox="1"/>
          <p:nvPr/>
        </p:nvSpPr>
        <p:spPr>
          <a:xfrm>
            <a:off x="8070850" y="5746902"/>
            <a:ext cx="6105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Individual Scorecard (sba.gov)</a:t>
            </a:r>
            <a:endParaRPr lang="en-US" sz="1400" dirty="0"/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3715E617-9687-01F3-67A3-A9D647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8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34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709488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Unique Operating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1713E-AA5D-4968-8C46-893EB8A084E5}"/>
              </a:ext>
            </a:extLst>
          </p:cNvPr>
          <p:cNvSpPr txBox="1"/>
          <p:nvPr/>
        </p:nvSpPr>
        <p:spPr>
          <a:xfrm>
            <a:off x="4515682" y="804671"/>
            <a:ext cx="7066717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Diverse missions, decentralized business model, and complex requirements require a lot of diligence in research and precision in targeting work</a:t>
            </a:r>
          </a:p>
          <a:p>
            <a:pPr marL="257166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2 Senior Procurement Executives</a:t>
            </a:r>
          </a:p>
          <a:p>
            <a:pPr marL="257166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14 Heads of Contracting Activities</a:t>
            </a:r>
          </a:p>
          <a:p>
            <a:pPr marL="257166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80+ Small Business Program Managers</a:t>
            </a:r>
          </a:p>
          <a:p>
            <a:pPr marL="257166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Multiple SBA Procurement Center Representatives</a:t>
            </a:r>
          </a:p>
          <a:p>
            <a:pPr marL="257166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Over 20 Different Acquisition Forecasts </a:t>
            </a:r>
          </a:p>
          <a:p>
            <a:pPr marL="257166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37 Site Facility Management Contracts, including M&amp;Os</a:t>
            </a:r>
          </a:p>
          <a:p>
            <a:pPr marL="257166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Complex Safety, Security and Cybersecurity Requirements</a:t>
            </a:r>
          </a:p>
          <a:p>
            <a:pPr marL="257166" lvl="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High Cost of Entry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2612" y="6400005"/>
            <a:ext cx="633127" cy="301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2D7DDBC-C649-4234-9E69-3CCC879589F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31D078C0-21E5-4E45-BA02-00EB349525D1}"/>
              </a:ext>
            </a:extLst>
          </p:cNvPr>
          <p:cNvSpPr txBox="1"/>
          <p:nvPr/>
        </p:nvSpPr>
        <p:spPr>
          <a:xfrm>
            <a:off x="834338" y="4887153"/>
            <a:ext cx="1121600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83537F-97E1-48D4-F9C8-A2D9A96CC98B}"/>
              </a:ext>
            </a:extLst>
          </p:cNvPr>
          <p:cNvSpPr/>
          <p:nvPr/>
        </p:nvSpPr>
        <p:spPr>
          <a:xfrm>
            <a:off x="0" y="6647078"/>
            <a:ext cx="12192000" cy="21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http://smallbusiness.energy.gov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8F42A22-090D-3529-00C7-865030A1611A}"/>
              </a:ext>
            </a:extLst>
          </p:cNvPr>
          <p:cNvSpPr txBox="1">
            <a:spLocks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72D7DDBC-C649-4234-9E69-3CCC879589FF}" type="slidenum">
              <a:rPr lang="en-US" sz="160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9</a:t>
            </a:fld>
            <a:endParaRPr lang="en-US" sz="16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82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16630</TotalTime>
  <Words>1628</Words>
  <Application>Microsoft Office PowerPoint</Application>
  <PresentationFormat>Widescreen</PresentationFormat>
  <Paragraphs>256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Segoe UI</vt:lpstr>
      <vt:lpstr>Wingdings</vt:lpstr>
      <vt:lpstr>Wingdings 3</vt:lpstr>
      <vt:lpstr>Ion</vt:lpstr>
      <vt:lpstr>    Doing Business with the U.S. Department of Energy             DOING BUSINESS WITH THE U.S. DEPARTMENT OF ENERGY   Presented by: OFFICE OF SMALL AND DISADVANTAGED BUSINESS UTILIZATION   </vt:lpstr>
      <vt:lpstr>PowerPoint Presentation</vt:lpstr>
      <vt:lpstr>History and Mission </vt:lpstr>
      <vt:lpstr>   DOE &amp; National Nuclear Security Administration (NNSA) Sites</vt:lpstr>
      <vt:lpstr>DOE Organization Chart </vt:lpstr>
      <vt:lpstr>FY 2022 Budgeted Expenditures</vt:lpstr>
      <vt:lpstr>OSDBU Mission and Commitment </vt:lpstr>
      <vt:lpstr>DOE Creates Opportunity for Small Businesses</vt:lpstr>
      <vt:lpstr>Unique Operating Environment</vt:lpstr>
      <vt:lpstr>How DOE Procures &amp; Funds </vt:lpstr>
      <vt:lpstr>Areas of Small Business Spend Top Ten North American Industry Classification System Codes (NAICS) Small Business Size is determined by Size Standard under each NAICS code</vt:lpstr>
      <vt:lpstr>Locate Agency Opportunities</vt:lpstr>
      <vt:lpstr>Subcontracting Opportunities</vt:lpstr>
      <vt:lpstr>Mentor-Protégé Program </vt:lpstr>
      <vt:lpstr>Increasing Success</vt:lpstr>
      <vt:lpstr>Upcoming OSDBU Hosted Events </vt:lpstr>
      <vt:lpstr>Other Important Links </vt:lpstr>
      <vt:lpstr>DOE OSDBU Support 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Amber</dc:creator>
  <cp:lastModifiedBy>Pierce, Ron</cp:lastModifiedBy>
  <cp:revision>834</cp:revision>
  <cp:lastPrinted>2021-10-13T06:33:11Z</cp:lastPrinted>
  <dcterms:created xsi:type="dcterms:W3CDTF">2019-03-11T18:27:37Z</dcterms:created>
  <dcterms:modified xsi:type="dcterms:W3CDTF">2023-02-25T23:58:58Z</dcterms:modified>
</cp:coreProperties>
</file>